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1641" r:id="rId3"/>
    <p:sldId id="1635" r:id="rId4"/>
    <p:sldId id="1620" r:id="rId5"/>
    <p:sldId id="1610" r:id="rId6"/>
    <p:sldId id="286" r:id="rId7"/>
    <p:sldId id="1612" r:id="rId8"/>
    <p:sldId id="1613" r:id="rId9"/>
    <p:sldId id="1648" r:id="rId10"/>
    <p:sldId id="1649" r:id="rId11"/>
    <p:sldId id="1642" r:id="rId12"/>
    <p:sldId id="1647" r:id="rId13"/>
    <p:sldId id="1644" r:id="rId14"/>
    <p:sldId id="1645" r:id="rId15"/>
    <p:sldId id="1646" r:id="rId16"/>
    <p:sldId id="165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45" autoAdjust="0"/>
    <p:restoredTop sz="64508" autoAdjust="0"/>
  </p:normalViewPr>
  <p:slideViewPr>
    <p:cSldViewPr snapToGrid="0">
      <p:cViewPr>
        <p:scale>
          <a:sx n="60" d="100"/>
          <a:sy n="60" d="100"/>
        </p:scale>
        <p:origin x="787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E77D5C-53F1-4951-A234-3C289D41FB47}" type="datetimeFigureOut">
              <a:rPr lang="en-US" smtClean="0"/>
              <a:t>17-Jun-19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10FD5C-A97B-4A92-8946-4EDB1FCF1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726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  <a:p>
            <a:r>
              <a:rPr lang="en-GB" dirty="0"/>
              <a:t>What we’ll cover</a:t>
            </a:r>
          </a:p>
          <a:p>
            <a:pPr marL="171450" indent="-171450">
              <a:buFontTx/>
              <a:buChar char="-"/>
            </a:pPr>
            <a:r>
              <a:rPr lang="en-GB" dirty="0"/>
              <a:t>How we at Sophos have used honeypots to help enhance sales and marketing efforts</a:t>
            </a:r>
          </a:p>
          <a:p>
            <a:pPr marL="171450" indent="-171450">
              <a:buFontTx/>
              <a:buChar char="-"/>
            </a:pPr>
            <a:r>
              <a:rPr lang="en-GB" dirty="0"/>
              <a:t>How could a honeypot be setup in a clients environment</a:t>
            </a:r>
          </a:p>
          <a:p>
            <a:pPr marL="171450" indent="-171450">
              <a:buFontTx/>
              <a:buChar char="-"/>
            </a:pPr>
            <a:r>
              <a:rPr lang="en-GB" dirty="0"/>
              <a:t>A practical hands on ‘how to’ setup a honeypot and hack it.</a:t>
            </a:r>
          </a:p>
          <a:p>
            <a:pPr marL="0" indent="0">
              <a:buFontTx/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0FD5C-A97B-4A92-8946-4EDB1FCF15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4951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4E65A7-8BF2-4CF8-9629-5ED3744B7C4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4918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34D68-8857-5A41-94FA-9A368DA3B5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36559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defaults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123456 -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dmin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CCTV cameras &amp; routers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&amp;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 –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–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 – Panasonic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Ubnt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ubiquity networks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 – D-max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cctv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YooSee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blank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Microtik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routers &amp; Axis/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Vivotek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IOT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Raspberry – Raspbian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34D68-8857-5A41-94FA-9A368DA3B5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118619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34D68-8857-5A41-94FA-9A368DA3B5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61524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34D68-8857-5A41-94FA-9A368DA3B5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60881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0FD5C-A97B-4A92-8946-4EDB1FCF152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244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  <a:p>
            <a:r>
              <a:rPr lang="en-GB" dirty="0"/>
              <a:t>What we’ll cover</a:t>
            </a:r>
          </a:p>
          <a:p>
            <a:pPr marL="171450" indent="-171450">
              <a:buFontTx/>
              <a:buChar char="-"/>
            </a:pPr>
            <a:r>
              <a:rPr lang="en-GB" dirty="0"/>
              <a:t>How we at Sophos have used honeypots to help enhance sales and marketing efforts</a:t>
            </a:r>
          </a:p>
          <a:p>
            <a:pPr marL="171450" indent="-171450">
              <a:buFontTx/>
              <a:buChar char="-"/>
            </a:pPr>
            <a:r>
              <a:rPr lang="en-GB" dirty="0"/>
              <a:t>How could a honeypot be setup in a clients environment</a:t>
            </a:r>
          </a:p>
          <a:p>
            <a:pPr marL="171450" indent="-171450">
              <a:buFontTx/>
              <a:buChar char="-"/>
            </a:pPr>
            <a:r>
              <a:rPr lang="en-GB" dirty="0"/>
              <a:t>A practical hands on ‘how to’ setup a honeypot and hack it.</a:t>
            </a:r>
          </a:p>
          <a:p>
            <a:pPr marL="0" indent="0">
              <a:buFontTx/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0FD5C-A97B-4A92-8946-4EDB1FCF152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149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A1613-8E4B-4A9D-8B5C-C90A9AEEC7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6DD1D5-8057-4114-A996-8A6A05CC60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1434D0-AEC0-4BA1-B513-E0DB4414A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62177-BC34-43BB-8B35-245CFEAD13FB}" type="datetimeFigureOut">
              <a:rPr lang="en-US" smtClean="0"/>
              <a:t>17-Jun-19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B36CCD-ACAC-47D1-AE9D-229FC5F40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9A51A6-2F67-494D-8D5B-8CFF71DE2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512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E81D79-2C1A-4A84-9CE6-2C77DC55D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1B5B5F-DFD7-4AB3-BD22-E3C1B9305E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BBC61-DA39-4F2D-B7DB-A6703F1C9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62177-BC34-43BB-8B35-245CFEAD13FB}" type="datetimeFigureOut">
              <a:rPr lang="en-US" smtClean="0"/>
              <a:t>17-Jun-19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73FFD1-5AFD-471B-9075-6B2EA249B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DBE31-F440-473F-AF51-2F58B135B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7696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1C564E0-910D-4B5C-B413-ACF2688EB67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40D329-34E6-4035-B304-AD83B541AB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677A9-6634-471E-A925-31F878EA4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62177-BC34-43BB-8B35-245CFEAD13FB}" type="datetimeFigureOut">
              <a:rPr lang="en-US" smtClean="0"/>
              <a:t>17-Jun-19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92A5FA-C61C-4125-87C4-57E30FB155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858272-EE95-4EF0-9301-9DD7525B2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3948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2002632"/>
            <a:ext cx="10515600" cy="2852737"/>
          </a:xfrm>
        </p:spPr>
        <p:txBody>
          <a:bodyPr anchor="ctr">
            <a:normAutofit/>
          </a:bodyPr>
          <a:lstStyle>
            <a:lvl1pPr algn="ctr">
              <a:defRPr sz="4800" cap="none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81" y="6129917"/>
            <a:ext cx="1795514" cy="303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401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75F93C-6473-4B66-A5D4-B3B912525D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D720AA-342B-41B4-88ED-305104BACD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452CB0-DB04-4909-86D2-D40534A0C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62177-BC34-43BB-8B35-245CFEAD13FB}" type="datetimeFigureOut">
              <a:rPr lang="en-US" smtClean="0"/>
              <a:t>17-Jun-19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397B4C-5C57-4BDA-A7B3-A142D1A50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98FD67-0837-4FB1-87FF-120E3C4CC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7253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56F0F-B213-4AF9-AE27-81A46BE01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5B1237-0B39-4CC3-B050-C31F900684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621D56-D356-4309-A702-0C4429F35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62177-BC34-43BB-8B35-245CFEAD13FB}" type="datetimeFigureOut">
              <a:rPr lang="en-US" smtClean="0"/>
              <a:t>17-Jun-19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548912-A8FD-4C2B-8459-B58BB83AE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6E797A-F790-41DE-A173-9F7B07C205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91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D9FD7-55F3-41C5-AE53-C812951601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FBAFC-12E7-43CA-AE24-B268DC23F4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D7F65D-E1E4-4FDA-A9CF-34C70ED3F7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E92D61-07F9-4398-85CE-839B5C6538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62177-BC34-43BB-8B35-245CFEAD13FB}" type="datetimeFigureOut">
              <a:rPr lang="en-US" smtClean="0"/>
              <a:t>17-Jun-19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E93686-98A9-4261-A89F-0CB626096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C6D46-842D-4F61-8312-04CF771886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7024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DB533-B42B-47D0-A987-1EC02DC998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D1B37-40BB-4915-83A8-B222436DF1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3B62F3-E4F4-49FD-B489-7FF8A0D51A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44ECFB-2719-4B84-9A76-A08578D90B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029093-5AAE-4364-9108-959D1274C3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4DF35A-A340-47B4-A032-BF0F9311F4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62177-BC34-43BB-8B35-245CFEAD13FB}" type="datetimeFigureOut">
              <a:rPr lang="en-US" smtClean="0"/>
              <a:t>17-Jun-19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C213F2-D578-40B0-AA31-A938C19989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643C85-98CB-420A-AD4F-6BFAC841F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2213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AD385C-D70D-484C-8931-C7919C76C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1E2CFA-D2D0-457D-BBD0-8797FD3303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62177-BC34-43BB-8B35-245CFEAD13FB}" type="datetimeFigureOut">
              <a:rPr lang="en-US" smtClean="0"/>
              <a:t>17-Jun-19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9050E0-3068-4E70-837D-4B867BD47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FD3D6F-F74B-4BF5-AC9B-2761FC265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924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6210DED-4E42-46FA-9C6E-732A8299D4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62177-BC34-43BB-8B35-245CFEAD13FB}" type="datetimeFigureOut">
              <a:rPr lang="en-US" smtClean="0"/>
              <a:t>17-Jun-19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47E5E0-0028-48D7-BEB4-E7DA401FF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5F34C24-FDBA-4E7A-9D8D-0911F1817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980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DF6F5-B6A8-47BA-8B53-01AC6AF7B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78FE26-A67C-45DA-97DB-0A99DD2584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20F750-FC2A-48F8-8A36-0C3F8D89F4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B98A70-42EF-494F-90FD-6406FA649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62177-BC34-43BB-8B35-245CFEAD13FB}" type="datetimeFigureOut">
              <a:rPr lang="en-US" smtClean="0"/>
              <a:t>17-Jun-19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678E1A-6E47-4038-AFC5-5CE828EA0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3CBC41-D532-4869-A686-37B36B898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0250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6219F-C89B-4BF7-8FDD-F835B60304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5854BC-CF73-4E57-8F17-CFECFFEAD6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035999-128D-4DA7-ACA3-4253B105A6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D152A0-1676-45E7-A9C9-F050E22E72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62177-BC34-43BB-8B35-245CFEAD13FB}" type="datetimeFigureOut">
              <a:rPr lang="en-US" smtClean="0"/>
              <a:t>17-Jun-19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E4C94C-D7A9-4069-971A-CDE9547F6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F22CEC-22AA-4001-B7D5-B5A7E6DDB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048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05499"/>
            </a:gs>
            <a:gs pos="40000">
              <a:srgbClr val="083F76"/>
            </a:gs>
            <a:gs pos="100000">
              <a:srgbClr val="001021"/>
            </a:gs>
            <a:gs pos="80000">
              <a:schemeClr val="accent1">
                <a:lumMod val="5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1CB9B2F-E0FA-40D6-81D6-11126CD225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7A2774-507E-4E83-BC38-FAA1E490B1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73627-4C4B-4487-9CB2-6F49D1C4945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E62177-BC34-43BB-8B35-245CFEAD13FB}" type="datetimeFigureOut">
              <a:rPr lang="en-US" smtClean="0"/>
              <a:t>17-Jun-19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31F295-7822-4067-BA9A-8D935F2B0D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DAE78-382F-41EC-A576-44DC781533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6569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jpe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jpeg"/><Relationship Id="rId5" Type="http://schemas.openxmlformats.org/officeDocument/2006/relationships/image" Target="../media/image16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pixabay.com/get/55e3dc434f53a414f6d1867dda6d49214b6ac3e45657714e702879d293/phishing-3390518_1920.jpg">
            <a:extLst>
              <a:ext uri="{FF2B5EF4-FFF2-40B4-BE49-F238E27FC236}">
                <a16:creationId xmlns:a16="http://schemas.microsoft.com/office/drawing/2014/main" id="{6C536543-1883-41D5-B123-BD53FF59F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5B3EC49-A576-489D-96B6-F2E49E780F4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C3C905-94DF-46C0-BFA4-B92DE2AAE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5186" y="2255967"/>
            <a:ext cx="9144000" cy="1009248"/>
          </a:xfrm>
        </p:spPr>
        <p:txBody>
          <a:bodyPr>
            <a:normAutofit fontScale="90000"/>
          </a:bodyPr>
          <a:lstStyle/>
          <a:p>
            <a:r>
              <a:rPr lang="en-US" sz="67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Sweet Temptations</a:t>
            </a:r>
            <a:r>
              <a:rPr lang="en-US" sz="6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: How To Catch the Hackers</a:t>
            </a:r>
            <a:r>
              <a:rPr lang="en-GB" sz="6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endParaRPr lang="en-US" sz="6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054765-DFC2-4B7B-9EB5-8892CF92F2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05845"/>
            <a:ext cx="9144000" cy="165576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Matt Boddy @</a:t>
            </a:r>
            <a:r>
              <a:rPr lang="en-GB" dirty="0" err="1">
                <a:solidFill>
                  <a:schemeClr val="bg1"/>
                </a:solidFill>
              </a:rPr>
              <a:t>infosecBoddy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81FF26-4EF6-4DD2-948F-625623685D99}"/>
              </a:ext>
            </a:extLst>
          </p:cNvPr>
          <p:cNvSpPr/>
          <p:nvPr/>
        </p:nvSpPr>
        <p:spPr>
          <a:xfrm>
            <a:off x="5974813" y="3512781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AAC22B-7032-4D89-846C-3C09C70DB9B5}"/>
              </a:ext>
            </a:extLst>
          </p:cNvPr>
          <p:cNvSpPr/>
          <p:nvPr/>
        </p:nvSpPr>
        <p:spPr>
          <a:xfrm>
            <a:off x="5974813" y="3512781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FDE8CD-9EA9-40F7-8055-67E15EC8FA1A}"/>
              </a:ext>
            </a:extLst>
          </p:cNvPr>
          <p:cNvSpPr/>
          <p:nvPr/>
        </p:nvSpPr>
        <p:spPr>
          <a:xfrm>
            <a:off x="5974813" y="3512781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EC5265-0D78-4639-8D36-5EB8C07FEA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2373" y="3265215"/>
            <a:ext cx="678305" cy="6783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4E890C-38C7-4EAE-AF80-7E6BA77FE0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40678" y="3368918"/>
            <a:ext cx="467872" cy="4618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E7B2890-2468-42FE-A41B-07205A454C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082" y="4096331"/>
            <a:ext cx="2064207" cy="560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32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80CF8-BAEC-4228-9118-06F86E308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4735" y="640081"/>
            <a:ext cx="3377183" cy="3708895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4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An enterprise network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4B8A32-2D90-41A4-A7FB-B5C0483B4D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2" r="2" b="2"/>
          <a:stretch/>
        </p:blipFill>
        <p:spPr>
          <a:xfrm>
            <a:off x="20" y="10"/>
            <a:ext cx="7534636" cy="685799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4C79DBB8-02D9-4E94-A978-BFB6BD9DE4BF}"/>
              </a:ext>
            </a:extLst>
          </p:cNvPr>
          <p:cNvSpPr/>
          <p:nvPr/>
        </p:nvSpPr>
        <p:spPr>
          <a:xfrm>
            <a:off x="-355600" y="5181600"/>
            <a:ext cx="7765796" cy="1778000"/>
          </a:xfrm>
          <a:prstGeom prst="ellipse">
            <a:avLst/>
          </a:prstGeom>
          <a:noFill/>
          <a:ln w="698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EAFAB97-5C45-48EE-B5F6-9C1017156416}"/>
              </a:ext>
            </a:extLst>
          </p:cNvPr>
          <p:cNvSpPr/>
          <p:nvPr/>
        </p:nvSpPr>
        <p:spPr>
          <a:xfrm>
            <a:off x="5035296" y="1041400"/>
            <a:ext cx="1879600" cy="1778000"/>
          </a:xfrm>
          <a:prstGeom prst="ellipse">
            <a:avLst/>
          </a:prstGeom>
          <a:noFill/>
          <a:ln w="698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602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pixabay.com/get/55e3dc434f53a414f6d1867dda6d49214b6ac3e45657714e70287cdd9e/phishing-3390518_1920.jpg">
            <a:extLst>
              <a:ext uri="{FF2B5EF4-FFF2-40B4-BE49-F238E27FC236}">
                <a16:creationId xmlns:a16="http://schemas.microsoft.com/office/drawing/2014/main" id="{7CE37A63-6837-4ACB-8732-7CB1FFFD01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76DF32-DC87-4BF8-A86E-D49BA8F30BF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20D5A5-8A6B-44D9-A026-0FBF55A3E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we’ll be setting 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6263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75FEC28-293A-4EBC-B0D5-AF0CA8030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000000"/>
                </a:solidFill>
              </a:rPr>
              <a:t>Prerequisites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15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Graphic 7" descr="PY">
            <a:extLst>
              <a:ext uri="{FF2B5EF4-FFF2-40B4-BE49-F238E27FC236}">
                <a16:creationId xmlns:a16="http://schemas.microsoft.com/office/drawing/2014/main" id="{454A903F-210F-47F6-9D52-0E7ACAB566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710670-838D-4EED-B768-EC3E0EA188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rgbClr val="000000"/>
                </a:solidFill>
              </a:rPr>
              <a:t>Please make sure that you’ve got all of the following installed.</a:t>
            </a:r>
          </a:p>
          <a:p>
            <a:r>
              <a:rPr lang="en-GB" sz="2000" dirty="0">
                <a:solidFill>
                  <a:srgbClr val="000000"/>
                </a:solidFill>
              </a:rPr>
              <a:t>Python 3</a:t>
            </a:r>
          </a:p>
          <a:p>
            <a:r>
              <a:rPr lang="en-GB" sz="2000" dirty="0">
                <a:solidFill>
                  <a:srgbClr val="000000"/>
                </a:solidFill>
              </a:rPr>
              <a:t>Python 3 IDE (I’m using IDLE)</a:t>
            </a:r>
          </a:p>
          <a:p>
            <a:r>
              <a:rPr lang="en-GB" sz="2000" dirty="0">
                <a:solidFill>
                  <a:srgbClr val="000000"/>
                </a:solidFill>
              </a:rPr>
              <a:t>A means to SSH (Putty, </a:t>
            </a:r>
            <a:r>
              <a:rPr lang="en-GB" sz="2000" dirty="0" err="1">
                <a:solidFill>
                  <a:srgbClr val="000000"/>
                </a:solidFill>
              </a:rPr>
              <a:t>Powershell</a:t>
            </a:r>
            <a:r>
              <a:rPr lang="en-GB" sz="2000" dirty="0">
                <a:solidFill>
                  <a:srgbClr val="000000"/>
                </a:solidFill>
              </a:rPr>
              <a:t>, Mac command line, Bash etc.)</a:t>
            </a:r>
          </a:p>
          <a:p>
            <a:r>
              <a:rPr lang="en-GB" sz="2000" dirty="0">
                <a:solidFill>
                  <a:srgbClr val="000000"/>
                </a:solidFill>
              </a:rPr>
              <a:t>pip</a:t>
            </a:r>
          </a:p>
          <a:p>
            <a:endParaRPr 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4681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D8E67F2-F753-4E06-8229-4970A67258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83095" cy="6854272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EE1BDFD-564B-44A4-841A-50D6A8E75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6DB648-73C3-4C2E-99AB-8B3DFBA9F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59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>
                <a:solidFill>
                  <a:srgbClr val="000000"/>
                </a:solidFill>
              </a:rPr>
              <a:t>1. SSH Honeypot in Azure</a:t>
            </a:r>
          </a:p>
        </p:txBody>
      </p:sp>
      <p:sp>
        <p:nvSpPr>
          <p:cNvPr id="17" name="Freeform 60">
            <a:extLst>
              <a:ext uri="{FF2B5EF4-FFF2-40B4-BE49-F238E27FC236}">
                <a16:creationId xmlns:a16="http://schemas.microsoft.com/office/drawing/2014/main" id="{007B8288-68CC-4847-8419-CF535B6B7E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3882" y="0"/>
            <a:ext cx="3880988" cy="2206512"/>
          </a:xfrm>
          <a:custGeom>
            <a:avLst/>
            <a:gdLst>
              <a:gd name="connsiteX0" fmla="*/ 20753 w 3960193"/>
              <a:gd name="connsiteY0" fmla="*/ 0 h 2251543"/>
              <a:gd name="connsiteX1" fmla="*/ 3939440 w 3960193"/>
              <a:gd name="connsiteY1" fmla="*/ 0 h 2251543"/>
              <a:gd name="connsiteX2" fmla="*/ 3949969 w 3960193"/>
              <a:gd name="connsiteY2" fmla="*/ 68994 h 2251543"/>
              <a:gd name="connsiteX3" fmla="*/ 3960193 w 3960193"/>
              <a:gd name="connsiteY3" fmla="*/ 271447 h 2251543"/>
              <a:gd name="connsiteX4" fmla="*/ 1980096 w 3960193"/>
              <a:gd name="connsiteY4" fmla="*/ 2251543 h 2251543"/>
              <a:gd name="connsiteX5" fmla="*/ 0 w 3960193"/>
              <a:gd name="connsiteY5" fmla="*/ 271447 h 2251543"/>
              <a:gd name="connsiteX6" fmla="*/ 10224 w 3960193"/>
              <a:gd name="connsiteY6" fmla="*/ 68994 h 22515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60193" h="2251543">
                <a:moveTo>
                  <a:pt x="20753" y="0"/>
                </a:moveTo>
                <a:lnTo>
                  <a:pt x="3939440" y="0"/>
                </a:lnTo>
                <a:lnTo>
                  <a:pt x="3949969" y="68994"/>
                </a:lnTo>
                <a:cubicBezTo>
                  <a:pt x="3956730" y="135559"/>
                  <a:pt x="3960193" y="203099"/>
                  <a:pt x="3960193" y="271447"/>
                </a:cubicBezTo>
                <a:cubicBezTo>
                  <a:pt x="3960193" y="1365024"/>
                  <a:pt x="3073674" y="2251543"/>
                  <a:pt x="1980096" y="2251543"/>
                </a:cubicBezTo>
                <a:cubicBezTo>
                  <a:pt x="886519" y="2251543"/>
                  <a:pt x="0" y="1365024"/>
                  <a:pt x="0" y="271447"/>
                </a:cubicBezTo>
                <a:cubicBezTo>
                  <a:pt x="0" y="203099"/>
                  <a:pt x="3463" y="135559"/>
                  <a:pt x="10224" y="68994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" name="Picture 2" descr="https://pixabay.com/get/57e5d1424f50b108f5d08460825668204022dfe05551764c7d2a7bd3/counting-154152_1280.png">
            <a:extLst>
              <a:ext uri="{FF2B5EF4-FFF2-40B4-BE49-F238E27FC236}">
                <a16:creationId xmlns:a16="http://schemas.microsoft.com/office/drawing/2014/main" id="{010846C5-AA90-4DA5-A771-68E126E96C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032"/>
          <a:stretch/>
        </p:blipFill>
        <p:spPr bwMode="auto">
          <a:xfrm>
            <a:off x="3169230" y="-3728"/>
            <a:ext cx="1067141" cy="2054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Freeform 68">
            <a:extLst>
              <a:ext uri="{FF2B5EF4-FFF2-40B4-BE49-F238E27FC236}">
                <a16:creationId xmlns:a16="http://schemas.microsoft.com/office/drawing/2014/main" id="{32BA8EA8-C1B6-4309-B674-F9F399B962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912701"/>
            <a:ext cx="4942589" cy="3945299"/>
          </a:xfrm>
          <a:custGeom>
            <a:avLst/>
            <a:gdLst>
              <a:gd name="connsiteX0" fmla="*/ 2223943 w 4942589"/>
              <a:gd name="connsiteY0" fmla="*/ 0 h 3945299"/>
              <a:gd name="connsiteX1" fmla="*/ 4942589 w 4942589"/>
              <a:gd name="connsiteY1" fmla="*/ 2718646 h 3945299"/>
              <a:gd name="connsiteX2" fmla="*/ 4728945 w 4942589"/>
              <a:gd name="connsiteY2" fmla="*/ 3776866 h 3945299"/>
              <a:gd name="connsiteX3" fmla="*/ 4647806 w 4942589"/>
              <a:gd name="connsiteY3" fmla="*/ 3945299 h 3945299"/>
              <a:gd name="connsiteX4" fmla="*/ 0 w 4942589"/>
              <a:gd name="connsiteY4" fmla="*/ 3945299 h 3945299"/>
              <a:gd name="connsiteX5" fmla="*/ 0 w 4942589"/>
              <a:gd name="connsiteY5" fmla="*/ 1157971 h 3945299"/>
              <a:gd name="connsiteX6" fmla="*/ 126104 w 4942589"/>
              <a:gd name="connsiteY6" fmla="*/ 989335 h 3945299"/>
              <a:gd name="connsiteX7" fmla="*/ 2223943 w 4942589"/>
              <a:gd name="connsiteY7" fmla="*/ 0 h 3945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42589" h="3945299">
                <a:moveTo>
                  <a:pt x="2223943" y="0"/>
                </a:moveTo>
                <a:cubicBezTo>
                  <a:pt x="3725410" y="0"/>
                  <a:pt x="4942589" y="1217179"/>
                  <a:pt x="4942589" y="2718646"/>
                </a:cubicBezTo>
                <a:cubicBezTo>
                  <a:pt x="4942589" y="3094013"/>
                  <a:pt x="4866516" y="3451612"/>
                  <a:pt x="4728945" y="3776866"/>
                </a:cubicBezTo>
                <a:lnTo>
                  <a:pt x="4647806" y="3945299"/>
                </a:lnTo>
                <a:lnTo>
                  <a:pt x="0" y="3945299"/>
                </a:lnTo>
                <a:lnTo>
                  <a:pt x="0" y="1157971"/>
                </a:lnTo>
                <a:lnTo>
                  <a:pt x="126104" y="989335"/>
                </a:lnTo>
                <a:cubicBezTo>
                  <a:pt x="624744" y="385123"/>
                  <a:pt x="1379368" y="0"/>
                  <a:pt x="2223943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90B957-172F-4BF6-A870-1C047F8F5CD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194" y="3875314"/>
            <a:ext cx="3214181" cy="26704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98106B3-189E-4AD9-99DA-BADF49D9176E}"/>
              </a:ext>
            </a:extLst>
          </p:cNvPr>
          <p:cNvSpPr txBox="1"/>
          <p:nvPr/>
        </p:nvSpPr>
        <p:spPr>
          <a:xfrm>
            <a:off x="6090574" y="2421682"/>
            <a:ext cx="4977578" cy="36392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</a:rPr>
              <a:t>For the duration of this session, you have a virtual Ubuntu server hosted in Azure.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</a:rPr>
              <a:t>Follow printed instructions to setup your honeypot!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</a:rPr>
              <a:t>Lock your honeypot down so that it can only be logged into by one of the pre-defined username &amp; password combos</a:t>
            </a:r>
          </a:p>
        </p:txBody>
      </p:sp>
    </p:spTree>
    <p:extLst>
      <p:ext uri="{BB962C8B-B14F-4D97-AF65-F5344CB8AC3E}">
        <p14:creationId xmlns:p14="http://schemas.microsoft.com/office/powerpoint/2010/main" val="14186728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DE09615D-24FD-4086-87D4-3BC6FF438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8309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2CD1987F-8813-4F4A-BE57-BB00FB4F08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6DB648-73C3-4C2E-99AB-8B3DFBA9F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8267" y="802955"/>
            <a:ext cx="4333814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2. Enumerating a honeypot!</a:t>
            </a:r>
          </a:p>
        </p:txBody>
      </p:sp>
      <p:sp>
        <p:nvSpPr>
          <p:cNvPr id="75" name="Freeform 67">
            <a:extLst>
              <a:ext uri="{FF2B5EF4-FFF2-40B4-BE49-F238E27FC236}">
                <a16:creationId xmlns:a16="http://schemas.microsoft.com/office/drawing/2014/main" id="{68C00EAE-4816-44D0-8DA9-3F070179BA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53036"/>
            <a:ext cx="3242130" cy="2704964"/>
          </a:xfrm>
          <a:custGeom>
            <a:avLst/>
            <a:gdLst>
              <a:gd name="connsiteX0" fmla="*/ 1465277 w 3242130"/>
              <a:gd name="connsiteY0" fmla="*/ 0 h 2704964"/>
              <a:gd name="connsiteX1" fmla="*/ 3242130 w 3242130"/>
              <a:gd name="connsiteY1" fmla="*/ 1776853 h 2704964"/>
              <a:gd name="connsiteX2" fmla="*/ 3027674 w 3242130"/>
              <a:gd name="connsiteY2" fmla="*/ 2623807 h 2704964"/>
              <a:gd name="connsiteX3" fmla="*/ 2978369 w 3242130"/>
              <a:gd name="connsiteY3" fmla="*/ 2704964 h 2704964"/>
              <a:gd name="connsiteX4" fmla="*/ 0 w 3242130"/>
              <a:gd name="connsiteY4" fmla="*/ 2704964 h 2704964"/>
              <a:gd name="connsiteX5" fmla="*/ 0 w 3242130"/>
              <a:gd name="connsiteY5" fmla="*/ 772542 h 2704964"/>
              <a:gd name="connsiteX6" fmla="*/ 94171 w 3242130"/>
              <a:gd name="connsiteY6" fmla="*/ 646610 h 2704964"/>
              <a:gd name="connsiteX7" fmla="*/ 1465277 w 3242130"/>
              <a:gd name="connsiteY7" fmla="*/ 0 h 2704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42130" h="2704964">
                <a:moveTo>
                  <a:pt x="1465277" y="0"/>
                </a:moveTo>
                <a:cubicBezTo>
                  <a:pt x="2446606" y="0"/>
                  <a:pt x="3242130" y="795524"/>
                  <a:pt x="3242130" y="1776853"/>
                </a:cubicBezTo>
                <a:cubicBezTo>
                  <a:pt x="3242130" y="2083519"/>
                  <a:pt x="3164442" y="2372039"/>
                  <a:pt x="3027674" y="2623807"/>
                </a:cubicBezTo>
                <a:lnTo>
                  <a:pt x="2978369" y="2704964"/>
                </a:lnTo>
                <a:lnTo>
                  <a:pt x="0" y="2704964"/>
                </a:lnTo>
                <a:lnTo>
                  <a:pt x="0" y="772542"/>
                </a:lnTo>
                <a:lnTo>
                  <a:pt x="94171" y="646610"/>
                </a:lnTo>
                <a:cubicBezTo>
                  <a:pt x="420072" y="251709"/>
                  <a:pt x="913280" y="0"/>
                  <a:pt x="1465277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D5391212-5277-4C05-9E96-E724C961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75971" y="2816635"/>
            <a:ext cx="2865340" cy="2865340"/>
          </a:xfrm>
          <a:prstGeom prst="ellipse">
            <a:avLst/>
          </a:pr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Freeform 65">
            <a:extLst>
              <a:ext uri="{FF2B5EF4-FFF2-40B4-BE49-F238E27FC236}">
                <a16:creationId xmlns:a16="http://schemas.microsoft.com/office/drawing/2014/main" id="{0B331F10-0144-4133-AB48-EDEFB3546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090921" cy="3465906"/>
          </a:xfrm>
          <a:custGeom>
            <a:avLst/>
            <a:gdLst>
              <a:gd name="connsiteX0" fmla="*/ 0 w 4090921"/>
              <a:gd name="connsiteY0" fmla="*/ 0 h 3465906"/>
              <a:gd name="connsiteX1" fmla="*/ 3746474 w 4090921"/>
              <a:gd name="connsiteY1" fmla="*/ 0 h 3465906"/>
              <a:gd name="connsiteX2" fmla="*/ 3817144 w 4090921"/>
              <a:gd name="connsiteY2" fmla="*/ 116327 h 3465906"/>
              <a:gd name="connsiteX3" fmla="*/ 4090921 w 4090921"/>
              <a:gd name="connsiteY3" fmla="*/ 1197557 h 3465906"/>
              <a:gd name="connsiteX4" fmla="*/ 1822572 w 4090921"/>
              <a:gd name="connsiteY4" fmla="*/ 3465906 h 3465906"/>
              <a:gd name="connsiteX5" fmla="*/ 72204 w 4090921"/>
              <a:gd name="connsiteY5" fmla="*/ 2640438 h 3465906"/>
              <a:gd name="connsiteX6" fmla="*/ 0 w 4090921"/>
              <a:gd name="connsiteY6" fmla="*/ 2543882 h 3465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0921" h="3465906">
                <a:moveTo>
                  <a:pt x="0" y="0"/>
                </a:moveTo>
                <a:lnTo>
                  <a:pt x="3746474" y="0"/>
                </a:lnTo>
                <a:lnTo>
                  <a:pt x="3817144" y="116327"/>
                </a:lnTo>
                <a:cubicBezTo>
                  <a:pt x="3991744" y="437737"/>
                  <a:pt x="4090921" y="806065"/>
                  <a:pt x="4090921" y="1197557"/>
                </a:cubicBezTo>
                <a:cubicBezTo>
                  <a:pt x="4090921" y="2450332"/>
                  <a:pt x="3075348" y="3465906"/>
                  <a:pt x="1822572" y="3465906"/>
                </a:cubicBezTo>
                <a:cubicBezTo>
                  <a:pt x="1117886" y="3465906"/>
                  <a:pt x="488252" y="3144572"/>
                  <a:pt x="72204" y="2640438"/>
                </a:cubicBezTo>
                <a:lnTo>
                  <a:pt x="0" y="2543882"/>
                </a:ln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D07572-01AE-44CB-8A99-831915EBE1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/>
          </a:blip>
          <a:srcRect l="7424" r="64660" b="-1"/>
          <a:stretch/>
        </p:blipFill>
        <p:spPr>
          <a:xfrm>
            <a:off x="20" y="4310923"/>
            <a:ext cx="3083422" cy="2547077"/>
          </a:xfrm>
          <a:custGeom>
            <a:avLst/>
            <a:gdLst>
              <a:gd name="connsiteX0" fmla="*/ 1464476 w 3083442"/>
              <a:gd name="connsiteY0" fmla="*/ 0 h 2547077"/>
              <a:gd name="connsiteX1" fmla="*/ 3083442 w 3083442"/>
              <a:gd name="connsiteY1" fmla="*/ 1618966 h 2547077"/>
              <a:gd name="connsiteX2" fmla="*/ 2806948 w 3083442"/>
              <a:gd name="connsiteY2" fmla="*/ 2524145 h 2547077"/>
              <a:gd name="connsiteX3" fmla="*/ 2789800 w 3083442"/>
              <a:gd name="connsiteY3" fmla="*/ 2547077 h 2547077"/>
              <a:gd name="connsiteX4" fmla="*/ 139152 w 3083442"/>
              <a:gd name="connsiteY4" fmla="*/ 2547077 h 2547077"/>
              <a:gd name="connsiteX5" fmla="*/ 122004 w 3083442"/>
              <a:gd name="connsiteY5" fmla="*/ 2524145 h 2547077"/>
              <a:gd name="connsiteX6" fmla="*/ 40911 w 3083442"/>
              <a:gd name="connsiteY6" fmla="*/ 2390661 h 2547077"/>
              <a:gd name="connsiteX7" fmla="*/ 0 w 3083442"/>
              <a:gd name="connsiteY7" fmla="*/ 2305737 h 2547077"/>
              <a:gd name="connsiteX8" fmla="*/ 0 w 3083442"/>
              <a:gd name="connsiteY8" fmla="*/ 932195 h 2547077"/>
              <a:gd name="connsiteX9" fmla="*/ 40911 w 3083442"/>
              <a:gd name="connsiteY9" fmla="*/ 847271 h 2547077"/>
              <a:gd name="connsiteX10" fmla="*/ 1464476 w 3083442"/>
              <a:gd name="connsiteY10" fmla="*/ 0 h 254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83442" h="2547077">
                <a:moveTo>
                  <a:pt x="1464476" y="0"/>
                </a:moveTo>
                <a:cubicBezTo>
                  <a:pt x="2358607" y="0"/>
                  <a:pt x="3083442" y="724836"/>
                  <a:pt x="3083442" y="1618966"/>
                </a:cubicBezTo>
                <a:cubicBezTo>
                  <a:pt x="3083442" y="1954265"/>
                  <a:pt x="2981512" y="2265757"/>
                  <a:pt x="2806948" y="2524145"/>
                </a:cubicBezTo>
                <a:lnTo>
                  <a:pt x="2789800" y="2547077"/>
                </a:lnTo>
                <a:lnTo>
                  <a:pt x="139152" y="2547077"/>
                </a:lnTo>
                <a:lnTo>
                  <a:pt x="122004" y="2524145"/>
                </a:lnTo>
                <a:cubicBezTo>
                  <a:pt x="92910" y="2481081"/>
                  <a:pt x="65834" y="2436541"/>
                  <a:pt x="40911" y="2390661"/>
                </a:cubicBezTo>
                <a:lnTo>
                  <a:pt x="0" y="2305737"/>
                </a:lnTo>
                <a:lnTo>
                  <a:pt x="0" y="932195"/>
                </a:lnTo>
                <a:lnTo>
                  <a:pt x="40911" y="847271"/>
                </a:lnTo>
                <a:cubicBezTo>
                  <a:pt x="315065" y="342598"/>
                  <a:pt x="849762" y="0"/>
                  <a:pt x="1464476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6" name="Picture 2" descr="https://pixabay.com/get/57e5d1424f50b108f5d08460825668204022dfe05551764c7d2a7bd3/counting-154152_1280.png">
            <a:extLst>
              <a:ext uri="{FF2B5EF4-FFF2-40B4-BE49-F238E27FC236}">
                <a16:creationId xmlns:a16="http://schemas.microsoft.com/office/drawing/2014/main" id="{A2C5F306-925C-4A7F-9F1D-C39160D3AC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39" r="32174"/>
          <a:stretch/>
        </p:blipFill>
        <p:spPr bwMode="auto">
          <a:xfrm>
            <a:off x="3619223" y="2981139"/>
            <a:ext cx="2283864" cy="2555402"/>
          </a:xfrm>
          <a:custGeom>
            <a:avLst/>
            <a:gdLst>
              <a:gd name="connsiteX0" fmla="*/ 3028805 w 6057610"/>
              <a:gd name="connsiteY0" fmla="*/ 0 h 6057610"/>
              <a:gd name="connsiteX1" fmla="*/ 6057610 w 6057610"/>
              <a:gd name="connsiteY1" fmla="*/ 3028805 h 6057610"/>
              <a:gd name="connsiteX2" fmla="*/ 3028805 w 6057610"/>
              <a:gd name="connsiteY2" fmla="*/ 6057610 h 6057610"/>
              <a:gd name="connsiteX3" fmla="*/ 0 w 6057610"/>
              <a:gd name="connsiteY3" fmla="*/ 3028805 h 6057610"/>
              <a:gd name="connsiteX4" fmla="*/ 3028805 w 6057610"/>
              <a:gd name="connsiteY4" fmla="*/ 0 h 6057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Hacker, Scammer, Scam, Identity, Man, Mask, Danger">
            <a:extLst>
              <a:ext uri="{FF2B5EF4-FFF2-40B4-BE49-F238E27FC236}">
                <a16:creationId xmlns:a16="http://schemas.microsoft.com/office/drawing/2014/main" id="{CE47566E-717C-4D12-BE7C-26F35A232F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03" r="2" b="1350"/>
          <a:stretch/>
        </p:blipFill>
        <p:spPr bwMode="auto">
          <a:xfrm>
            <a:off x="1" y="-1"/>
            <a:ext cx="3943111" cy="3318096"/>
          </a:xfrm>
          <a:custGeom>
            <a:avLst/>
            <a:gdLst>
              <a:gd name="connsiteX0" fmla="*/ 73119 w 3943111"/>
              <a:gd name="connsiteY0" fmla="*/ 0 h 3318096"/>
              <a:gd name="connsiteX1" fmla="*/ 3572026 w 3943111"/>
              <a:gd name="connsiteY1" fmla="*/ 0 h 3318096"/>
              <a:gd name="connsiteX2" fmla="*/ 3580957 w 3943111"/>
              <a:gd name="connsiteY2" fmla="*/ 11944 h 3318096"/>
              <a:gd name="connsiteX3" fmla="*/ 3943111 w 3943111"/>
              <a:gd name="connsiteY3" fmla="*/ 1197557 h 3318096"/>
              <a:gd name="connsiteX4" fmla="*/ 1822572 w 3943111"/>
              <a:gd name="connsiteY4" fmla="*/ 3318096 h 3318096"/>
              <a:gd name="connsiteX5" fmla="*/ 64188 w 3943111"/>
              <a:gd name="connsiteY5" fmla="*/ 2383171 h 3318096"/>
              <a:gd name="connsiteX6" fmla="*/ 0 w 3943111"/>
              <a:gd name="connsiteY6" fmla="*/ 2277515 h 3318096"/>
              <a:gd name="connsiteX7" fmla="*/ 0 w 3943111"/>
              <a:gd name="connsiteY7" fmla="*/ 117600 h 3318096"/>
              <a:gd name="connsiteX8" fmla="*/ 64188 w 3943111"/>
              <a:gd name="connsiteY8" fmla="*/ 11944 h 3318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43111" h="3318096">
                <a:moveTo>
                  <a:pt x="73119" y="0"/>
                </a:moveTo>
                <a:lnTo>
                  <a:pt x="3572026" y="0"/>
                </a:lnTo>
                <a:lnTo>
                  <a:pt x="3580957" y="11944"/>
                </a:lnTo>
                <a:cubicBezTo>
                  <a:pt x="3809602" y="350384"/>
                  <a:pt x="3943111" y="758379"/>
                  <a:pt x="3943111" y="1197557"/>
                </a:cubicBezTo>
                <a:cubicBezTo>
                  <a:pt x="3943111" y="2368699"/>
                  <a:pt x="2993714" y="3318096"/>
                  <a:pt x="1822572" y="3318096"/>
                </a:cubicBezTo>
                <a:cubicBezTo>
                  <a:pt x="1090609" y="3318096"/>
                  <a:pt x="445264" y="2947238"/>
                  <a:pt x="64188" y="2383171"/>
                </a:cubicBezTo>
                <a:lnTo>
                  <a:pt x="0" y="2277515"/>
                </a:lnTo>
                <a:lnTo>
                  <a:pt x="0" y="117600"/>
                </a:lnTo>
                <a:lnTo>
                  <a:pt x="64188" y="11944"/>
                </a:lnTo>
                <a:close/>
              </a:path>
            </a:pathLst>
          </a:cu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98106B3-189E-4AD9-99DA-BADF49D9176E}"/>
              </a:ext>
            </a:extLst>
          </p:cNvPr>
          <p:cNvSpPr txBox="1"/>
          <p:nvPr/>
        </p:nvSpPr>
        <p:spPr>
          <a:xfrm>
            <a:off x="6734684" y="2421682"/>
            <a:ext cx="4333468" cy="36392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</a:rPr>
              <a:t>Following your guide, create a Python script to port scan your neighbours honeypot.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25180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DE09615D-24FD-4086-87D4-3BC6FF4383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48309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3" name="Picture 72">
            <a:extLst>
              <a:ext uri="{FF2B5EF4-FFF2-40B4-BE49-F238E27FC236}">
                <a16:creationId xmlns:a16="http://schemas.microsoft.com/office/drawing/2014/main" id="{2CD1987F-8813-4F4A-BE57-BB00FB4F08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16DB648-73C3-4C2E-99AB-8B3DFBA9F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8267" y="802955"/>
            <a:ext cx="4333814" cy="145405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3. Brute force attack a honeypot!</a:t>
            </a:r>
          </a:p>
        </p:txBody>
      </p:sp>
      <p:sp>
        <p:nvSpPr>
          <p:cNvPr id="75" name="Freeform 67">
            <a:extLst>
              <a:ext uri="{FF2B5EF4-FFF2-40B4-BE49-F238E27FC236}">
                <a16:creationId xmlns:a16="http://schemas.microsoft.com/office/drawing/2014/main" id="{68C00EAE-4816-44D0-8DA9-3F070179BA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53036"/>
            <a:ext cx="3242130" cy="2704964"/>
          </a:xfrm>
          <a:custGeom>
            <a:avLst/>
            <a:gdLst>
              <a:gd name="connsiteX0" fmla="*/ 1465277 w 3242130"/>
              <a:gd name="connsiteY0" fmla="*/ 0 h 2704964"/>
              <a:gd name="connsiteX1" fmla="*/ 3242130 w 3242130"/>
              <a:gd name="connsiteY1" fmla="*/ 1776853 h 2704964"/>
              <a:gd name="connsiteX2" fmla="*/ 3027674 w 3242130"/>
              <a:gd name="connsiteY2" fmla="*/ 2623807 h 2704964"/>
              <a:gd name="connsiteX3" fmla="*/ 2978369 w 3242130"/>
              <a:gd name="connsiteY3" fmla="*/ 2704964 h 2704964"/>
              <a:gd name="connsiteX4" fmla="*/ 0 w 3242130"/>
              <a:gd name="connsiteY4" fmla="*/ 2704964 h 2704964"/>
              <a:gd name="connsiteX5" fmla="*/ 0 w 3242130"/>
              <a:gd name="connsiteY5" fmla="*/ 772542 h 2704964"/>
              <a:gd name="connsiteX6" fmla="*/ 94171 w 3242130"/>
              <a:gd name="connsiteY6" fmla="*/ 646610 h 2704964"/>
              <a:gd name="connsiteX7" fmla="*/ 1465277 w 3242130"/>
              <a:gd name="connsiteY7" fmla="*/ 0 h 2704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42130" h="2704964">
                <a:moveTo>
                  <a:pt x="1465277" y="0"/>
                </a:moveTo>
                <a:cubicBezTo>
                  <a:pt x="2446606" y="0"/>
                  <a:pt x="3242130" y="795524"/>
                  <a:pt x="3242130" y="1776853"/>
                </a:cubicBezTo>
                <a:cubicBezTo>
                  <a:pt x="3242130" y="2083519"/>
                  <a:pt x="3164442" y="2372039"/>
                  <a:pt x="3027674" y="2623807"/>
                </a:cubicBezTo>
                <a:lnTo>
                  <a:pt x="2978369" y="2704964"/>
                </a:lnTo>
                <a:lnTo>
                  <a:pt x="0" y="2704964"/>
                </a:lnTo>
                <a:lnTo>
                  <a:pt x="0" y="772542"/>
                </a:lnTo>
                <a:lnTo>
                  <a:pt x="94171" y="646610"/>
                </a:lnTo>
                <a:cubicBezTo>
                  <a:pt x="420072" y="251709"/>
                  <a:pt x="913280" y="0"/>
                  <a:pt x="1465277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D5391212-5277-4C05-9E96-E724C96113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75971" y="2816635"/>
            <a:ext cx="2865340" cy="2865340"/>
          </a:xfrm>
          <a:prstGeom prst="ellipse">
            <a:avLst/>
          </a:pr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Freeform 65">
            <a:extLst>
              <a:ext uri="{FF2B5EF4-FFF2-40B4-BE49-F238E27FC236}">
                <a16:creationId xmlns:a16="http://schemas.microsoft.com/office/drawing/2014/main" id="{0B331F10-0144-4133-AB48-EDEFB3546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"/>
            <a:ext cx="4090921" cy="3465906"/>
          </a:xfrm>
          <a:custGeom>
            <a:avLst/>
            <a:gdLst>
              <a:gd name="connsiteX0" fmla="*/ 0 w 4090921"/>
              <a:gd name="connsiteY0" fmla="*/ 0 h 3465906"/>
              <a:gd name="connsiteX1" fmla="*/ 3746474 w 4090921"/>
              <a:gd name="connsiteY1" fmla="*/ 0 h 3465906"/>
              <a:gd name="connsiteX2" fmla="*/ 3817144 w 4090921"/>
              <a:gd name="connsiteY2" fmla="*/ 116327 h 3465906"/>
              <a:gd name="connsiteX3" fmla="*/ 4090921 w 4090921"/>
              <a:gd name="connsiteY3" fmla="*/ 1197557 h 3465906"/>
              <a:gd name="connsiteX4" fmla="*/ 1822572 w 4090921"/>
              <a:gd name="connsiteY4" fmla="*/ 3465906 h 3465906"/>
              <a:gd name="connsiteX5" fmla="*/ 72204 w 4090921"/>
              <a:gd name="connsiteY5" fmla="*/ 2640438 h 3465906"/>
              <a:gd name="connsiteX6" fmla="*/ 0 w 4090921"/>
              <a:gd name="connsiteY6" fmla="*/ 2543882 h 34659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90921" h="3465906">
                <a:moveTo>
                  <a:pt x="0" y="0"/>
                </a:moveTo>
                <a:lnTo>
                  <a:pt x="3746474" y="0"/>
                </a:lnTo>
                <a:lnTo>
                  <a:pt x="3817144" y="116327"/>
                </a:lnTo>
                <a:cubicBezTo>
                  <a:pt x="3991744" y="437737"/>
                  <a:pt x="4090921" y="806065"/>
                  <a:pt x="4090921" y="1197557"/>
                </a:cubicBezTo>
                <a:cubicBezTo>
                  <a:pt x="4090921" y="2450332"/>
                  <a:pt x="3075348" y="3465906"/>
                  <a:pt x="1822572" y="3465906"/>
                </a:cubicBezTo>
                <a:cubicBezTo>
                  <a:pt x="1117886" y="3465906"/>
                  <a:pt x="488252" y="3144572"/>
                  <a:pt x="72204" y="2640438"/>
                </a:cubicBezTo>
                <a:lnTo>
                  <a:pt x="0" y="2543882"/>
                </a:ln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75000"/>
                  </a:schemeClr>
                </a:gs>
                <a:gs pos="100000">
                  <a:schemeClr val="bg2">
                    <a:lumMod val="7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052496-36F9-4700-9BE6-1A76E95613E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/>
          </a:blip>
          <a:srcRect l="-1800" t="576" r="74431" b="-575"/>
          <a:stretch/>
        </p:blipFill>
        <p:spPr>
          <a:xfrm>
            <a:off x="20" y="4310923"/>
            <a:ext cx="3083422" cy="2547077"/>
          </a:xfrm>
          <a:custGeom>
            <a:avLst/>
            <a:gdLst>
              <a:gd name="connsiteX0" fmla="*/ 1464476 w 3083442"/>
              <a:gd name="connsiteY0" fmla="*/ 0 h 2547077"/>
              <a:gd name="connsiteX1" fmla="*/ 3083442 w 3083442"/>
              <a:gd name="connsiteY1" fmla="*/ 1618966 h 2547077"/>
              <a:gd name="connsiteX2" fmla="*/ 2806948 w 3083442"/>
              <a:gd name="connsiteY2" fmla="*/ 2524145 h 2547077"/>
              <a:gd name="connsiteX3" fmla="*/ 2789800 w 3083442"/>
              <a:gd name="connsiteY3" fmla="*/ 2547077 h 2547077"/>
              <a:gd name="connsiteX4" fmla="*/ 139152 w 3083442"/>
              <a:gd name="connsiteY4" fmla="*/ 2547077 h 2547077"/>
              <a:gd name="connsiteX5" fmla="*/ 122004 w 3083442"/>
              <a:gd name="connsiteY5" fmla="*/ 2524145 h 2547077"/>
              <a:gd name="connsiteX6" fmla="*/ 40911 w 3083442"/>
              <a:gd name="connsiteY6" fmla="*/ 2390661 h 2547077"/>
              <a:gd name="connsiteX7" fmla="*/ 0 w 3083442"/>
              <a:gd name="connsiteY7" fmla="*/ 2305737 h 2547077"/>
              <a:gd name="connsiteX8" fmla="*/ 0 w 3083442"/>
              <a:gd name="connsiteY8" fmla="*/ 932195 h 2547077"/>
              <a:gd name="connsiteX9" fmla="*/ 40911 w 3083442"/>
              <a:gd name="connsiteY9" fmla="*/ 847271 h 2547077"/>
              <a:gd name="connsiteX10" fmla="*/ 1464476 w 3083442"/>
              <a:gd name="connsiteY10" fmla="*/ 0 h 254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083442" h="2547077">
                <a:moveTo>
                  <a:pt x="1464476" y="0"/>
                </a:moveTo>
                <a:cubicBezTo>
                  <a:pt x="2358607" y="0"/>
                  <a:pt x="3083442" y="724836"/>
                  <a:pt x="3083442" y="1618966"/>
                </a:cubicBezTo>
                <a:cubicBezTo>
                  <a:pt x="3083442" y="1954265"/>
                  <a:pt x="2981512" y="2265757"/>
                  <a:pt x="2806948" y="2524145"/>
                </a:cubicBezTo>
                <a:lnTo>
                  <a:pt x="2789800" y="2547077"/>
                </a:lnTo>
                <a:lnTo>
                  <a:pt x="139152" y="2547077"/>
                </a:lnTo>
                <a:lnTo>
                  <a:pt x="122004" y="2524145"/>
                </a:lnTo>
                <a:cubicBezTo>
                  <a:pt x="92910" y="2481081"/>
                  <a:pt x="65834" y="2436541"/>
                  <a:pt x="40911" y="2390661"/>
                </a:cubicBezTo>
                <a:lnTo>
                  <a:pt x="0" y="2305737"/>
                </a:lnTo>
                <a:lnTo>
                  <a:pt x="0" y="932195"/>
                </a:lnTo>
                <a:lnTo>
                  <a:pt x="40911" y="847271"/>
                </a:lnTo>
                <a:cubicBezTo>
                  <a:pt x="315065" y="342598"/>
                  <a:pt x="849762" y="0"/>
                  <a:pt x="1464476" y="0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6" name="Picture 2" descr="https://pixabay.com/get/57e5d1424f50b108f5d08460825668204022dfe05551764c7d2a7bd3/counting-154152_1280.png">
            <a:extLst>
              <a:ext uri="{FF2B5EF4-FFF2-40B4-BE49-F238E27FC236}">
                <a16:creationId xmlns:a16="http://schemas.microsoft.com/office/drawing/2014/main" id="{A2C5F306-925C-4A7F-9F1D-C39160D3AC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58" t="-11577" r="-4710" b="-13460"/>
          <a:stretch/>
        </p:blipFill>
        <p:spPr bwMode="auto">
          <a:xfrm>
            <a:off x="3943112" y="2651705"/>
            <a:ext cx="2011185" cy="3195200"/>
          </a:xfrm>
          <a:custGeom>
            <a:avLst/>
            <a:gdLst>
              <a:gd name="connsiteX0" fmla="*/ 3028805 w 6057610"/>
              <a:gd name="connsiteY0" fmla="*/ 0 h 6057610"/>
              <a:gd name="connsiteX1" fmla="*/ 6057610 w 6057610"/>
              <a:gd name="connsiteY1" fmla="*/ 3028805 h 6057610"/>
              <a:gd name="connsiteX2" fmla="*/ 3028805 w 6057610"/>
              <a:gd name="connsiteY2" fmla="*/ 6057610 h 6057610"/>
              <a:gd name="connsiteX3" fmla="*/ 0 w 6057610"/>
              <a:gd name="connsiteY3" fmla="*/ 3028805 h 6057610"/>
              <a:gd name="connsiteX4" fmla="*/ 3028805 w 6057610"/>
              <a:gd name="connsiteY4" fmla="*/ 0 h 60576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57610" h="6057610">
                <a:moveTo>
                  <a:pt x="3028805" y="0"/>
                </a:moveTo>
                <a:cubicBezTo>
                  <a:pt x="4701568" y="0"/>
                  <a:pt x="6057610" y="1356042"/>
                  <a:pt x="6057610" y="3028805"/>
                </a:cubicBezTo>
                <a:cubicBezTo>
                  <a:pt x="6057610" y="4701568"/>
                  <a:pt x="4701568" y="6057610"/>
                  <a:pt x="3028805" y="6057610"/>
                </a:cubicBezTo>
                <a:cubicBezTo>
                  <a:pt x="1356042" y="6057610"/>
                  <a:pt x="0" y="4701568"/>
                  <a:pt x="0" y="3028805"/>
                </a:cubicBezTo>
                <a:cubicBezTo>
                  <a:pt x="0" y="1356042"/>
                  <a:pt x="1356042" y="0"/>
                  <a:pt x="3028805" y="0"/>
                </a:cubicBezTo>
                <a:close/>
              </a:path>
            </a:pathLst>
          </a:cu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Hacker, Scammer, Scam, Identity, Man, Mask, Danger">
            <a:extLst>
              <a:ext uri="{FF2B5EF4-FFF2-40B4-BE49-F238E27FC236}">
                <a16:creationId xmlns:a16="http://schemas.microsoft.com/office/drawing/2014/main" id="{F828F093-1BE3-4A5C-B940-AF3DFE25E3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503" r="2" b="1350"/>
          <a:stretch/>
        </p:blipFill>
        <p:spPr bwMode="auto">
          <a:xfrm>
            <a:off x="1" y="-1"/>
            <a:ext cx="3943111" cy="3318096"/>
          </a:xfrm>
          <a:custGeom>
            <a:avLst/>
            <a:gdLst>
              <a:gd name="connsiteX0" fmla="*/ 73119 w 3943111"/>
              <a:gd name="connsiteY0" fmla="*/ 0 h 3318096"/>
              <a:gd name="connsiteX1" fmla="*/ 3572026 w 3943111"/>
              <a:gd name="connsiteY1" fmla="*/ 0 h 3318096"/>
              <a:gd name="connsiteX2" fmla="*/ 3580957 w 3943111"/>
              <a:gd name="connsiteY2" fmla="*/ 11944 h 3318096"/>
              <a:gd name="connsiteX3" fmla="*/ 3943111 w 3943111"/>
              <a:gd name="connsiteY3" fmla="*/ 1197557 h 3318096"/>
              <a:gd name="connsiteX4" fmla="*/ 1822572 w 3943111"/>
              <a:gd name="connsiteY4" fmla="*/ 3318096 h 3318096"/>
              <a:gd name="connsiteX5" fmla="*/ 64188 w 3943111"/>
              <a:gd name="connsiteY5" fmla="*/ 2383171 h 3318096"/>
              <a:gd name="connsiteX6" fmla="*/ 0 w 3943111"/>
              <a:gd name="connsiteY6" fmla="*/ 2277515 h 3318096"/>
              <a:gd name="connsiteX7" fmla="*/ 0 w 3943111"/>
              <a:gd name="connsiteY7" fmla="*/ 117600 h 3318096"/>
              <a:gd name="connsiteX8" fmla="*/ 64188 w 3943111"/>
              <a:gd name="connsiteY8" fmla="*/ 11944 h 3318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43111" h="3318096">
                <a:moveTo>
                  <a:pt x="73119" y="0"/>
                </a:moveTo>
                <a:lnTo>
                  <a:pt x="3572026" y="0"/>
                </a:lnTo>
                <a:lnTo>
                  <a:pt x="3580957" y="11944"/>
                </a:lnTo>
                <a:cubicBezTo>
                  <a:pt x="3809602" y="350384"/>
                  <a:pt x="3943111" y="758379"/>
                  <a:pt x="3943111" y="1197557"/>
                </a:cubicBezTo>
                <a:cubicBezTo>
                  <a:pt x="3943111" y="2368699"/>
                  <a:pt x="2993714" y="3318096"/>
                  <a:pt x="1822572" y="3318096"/>
                </a:cubicBezTo>
                <a:cubicBezTo>
                  <a:pt x="1090609" y="3318096"/>
                  <a:pt x="445264" y="2947238"/>
                  <a:pt x="64188" y="2383171"/>
                </a:cubicBezTo>
                <a:lnTo>
                  <a:pt x="0" y="2277515"/>
                </a:lnTo>
                <a:lnTo>
                  <a:pt x="0" y="117600"/>
                </a:lnTo>
                <a:lnTo>
                  <a:pt x="64188" y="11944"/>
                </a:lnTo>
                <a:close/>
              </a:path>
            </a:pathLst>
          </a:custGeom>
          <a:noFill/>
          <a:effectLst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98106B3-189E-4AD9-99DA-BADF49D9176E}"/>
              </a:ext>
            </a:extLst>
          </p:cNvPr>
          <p:cNvSpPr txBox="1"/>
          <p:nvPr/>
        </p:nvSpPr>
        <p:spPr>
          <a:xfrm>
            <a:off x="6734684" y="2421682"/>
            <a:ext cx="4333468" cy="36392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rgbClr val="000000"/>
                </a:solidFill>
              </a:rPr>
              <a:t>Following your guide, create a Python script to brute force onto your neighbours honeypot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76165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pixabay.com/get/55e3dc434f53a414f6d1867dda6d49214b6ac3e45657714e702879d293/phishing-3390518_1920.jpg">
            <a:extLst>
              <a:ext uri="{FF2B5EF4-FFF2-40B4-BE49-F238E27FC236}">
                <a16:creationId xmlns:a16="http://schemas.microsoft.com/office/drawing/2014/main" id="{6C536543-1883-41D5-B123-BD53FF59F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5B3EC49-A576-489D-96B6-F2E49E780F4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C3C905-94DF-46C0-BFA4-B92DE2AAE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5186" y="2255967"/>
            <a:ext cx="9144000" cy="1009248"/>
          </a:xfrm>
        </p:spPr>
        <p:txBody>
          <a:bodyPr>
            <a:normAutofit fontScale="90000"/>
          </a:bodyPr>
          <a:lstStyle/>
          <a:p>
            <a:r>
              <a:rPr lang="en-US" sz="67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Sweet Temptations</a:t>
            </a:r>
            <a:r>
              <a:rPr lang="en-US" sz="6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: How To Catch the Hackers</a:t>
            </a:r>
            <a:r>
              <a:rPr lang="en-GB" sz="6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endParaRPr lang="en-US" sz="6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054765-DFC2-4B7B-9EB5-8892CF92F2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05845"/>
            <a:ext cx="9144000" cy="165576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Matt Boddy @</a:t>
            </a:r>
            <a:r>
              <a:rPr lang="en-GB" dirty="0" err="1">
                <a:solidFill>
                  <a:schemeClr val="bg1"/>
                </a:solidFill>
              </a:rPr>
              <a:t>infosecBoddy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81FF26-4EF6-4DD2-948F-625623685D99}"/>
              </a:ext>
            </a:extLst>
          </p:cNvPr>
          <p:cNvSpPr/>
          <p:nvPr/>
        </p:nvSpPr>
        <p:spPr>
          <a:xfrm>
            <a:off x="5974813" y="3512781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AAC22B-7032-4D89-846C-3C09C70DB9B5}"/>
              </a:ext>
            </a:extLst>
          </p:cNvPr>
          <p:cNvSpPr/>
          <p:nvPr/>
        </p:nvSpPr>
        <p:spPr>
          <a:xfrm>
            <a:off x="5974813" y="3512781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FDE8CD-9EA9-40F7-8055-67E15EC8FA1A}"/>
              </a:ext>
            </a:extLst>
          </p:cNvPr>
          <p:cNvSpPr/>
          <p:nvPr/>
        </p:nvSpPr>
        <p:spPr>
          <a:xfrm>
            <a:off x="5974813" y="3512781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EC5265-0D78-4639-8D36-5EB8C07FEA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2373" y="3265215"/>
            <a:ext cx="678305" cy="6783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4E890C-38C7-4EAE-AF80-7E6BA77FE0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40678" y="3368918"/>
            <a:ext cx="467872" cy="4618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E7B2890-2468-42FE-A41B-07205A454C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082" y="4096331"/>
            <a:ext cx="2064207" cy="560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675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0678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2BDA9C-0978-EE47-B544-15FE77EDF278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5A5A5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A5A5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9" name="Picture 2" descr="https://pixabay.com/get/e830b50d20e9002ad25a5840981318c3fe76e7d01bb2184190f7c9/africa-15428_1920.jpg">
            <a:extLst>
              <a:ext uri="{FF2B5EF4-FFF2-40B4-BE49-F238E27FC236}">
                <a16:creationId xmlns:a16="http://schemas.microsoft.com/office/drawing/2014/main" id="{5FE73BBC-91DD-48CC-A256-E716D81FD2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350"/>
            <a:ext cx="12192000" cy="6851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3233D05F-9167-41F0-BD49-71F0FDAC5265}"/>
              </a:ext>
            </a:extLst>
          </p:cNvPr>
          <p:cNvGrpSpPr/>
          <p:nvPr/>
        </p:nvGrpSpPr>
        <p:grpSpPr>
          <a:xfrm>
            <a:off x="2663686" y="2022392"/>
            <a:ext cx="1265232" cy="1216162"/>
            <a:chOff x="-2040485" y="2630473"/>
            <a:chExt cx="1265232" cy="1216162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5312603E-1C08-47BD-A92B-1963B8463232}"/>
                </a:ext>
              </a:extLst>
            </p:cNvPr>
            <p:cNvSpPr/>
            <p:nvPr/>
          </p:nvSpPr>
          <p:spPr>
            <a:xfrm>
              <a:off x="-2040485" y="2630473"/>
              <a:ext cx="1265232" cy="1216162"/>
            </a:xfrm>
            <a:prstGeom prst="ellipse">
              <a:avLst/>
            </a:prstGeom>
            <a:solidFill>
              <a:schemeClr val="tx1">
                <a:lumMod val="50000"/>
                <a:alpha val="79000"/>
              </a:schemeClr>
            </a:solidFill>
            <a:ln w="88900">
              <a:solidFill>
                <a:srgbClr val="FF0000">
                  <a:alpha val="55000"/>
                </a:srgbClr>
              </a:solidFill>
            </a:ln>
            <a:effectLst>
              <a:glow>
                <a:srgbClr val="FF0000">
                  <a:alpha val="40000"/>
                </a:srgbClr>
              </a:glow>
              <a:outerShdw blurRad="50800" dist="38100" algn="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10644A3-0B5E-4DF6-A849-607E43C82991}"/>
                </a:ext>
              </a:extLst>
            </p:cNvPr>
            <p:cNvSpPr/>
            <p:nvPr/>
          </p:nvSpPr>
          <p:spPr>
            <a:xfrm>
              <a:off x="-1768700" y="3238554"/>
              <a:ext cx="721666" cy="1820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sz="1200" dirty="0">
                  <a:solidFill>
                    <a:schemeClr val="bg1"/>
                  </a:solidFill>
                </a:rPr>
                <a:t>Login attempts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40919E2E-B474-4727-920A-74F1F1196D0C}"/>
                </a:ext>
              </a:extLst>
            </p:cNvPr>
            <p:cNvSpPr txBox="1"/>
            <p:nvPr/>
          </p:nvSpPr>
          <p:spPr>
            <a:xfrm>
              <a:off x="-2040485" y="2910259"/>
              <a:ext cx="12652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dirty="0">
                  <a:solidFill>
                    <a:schemeClr val="bg1"/>
                  </a:solidFill>
                </a:rPr>
                <a:t>953,736</a:t>
              </a: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A7D92871-7073-433D-A000-75F0322C89E0}"/>
              </a:ext>
            </a:extLst>
          </p:cNvPr>
          <p:cNvGrpSpPr/>
          <p:nvPr/>
        </p:nvGrpSpPr>
        <p:grpSpPr>
          <a:xfrm>
            <a:off x="7583385" y="4311373"/>
            <a:ext cx="1265232" cy="1216162"/>
            <a:chOff x="-2040485" y="2630473"/>
            <a:chExt cx="1265232" cy="1216162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A46B782-C762-4037-B277-7E350AAAB033}"/>
                </a:ext>
              </a:extLst>
            </p:cNvPr>
            <p:cNvSpPr/>
            <p:nvPr/>
          </p:nvSpPr>
          <p:spPr>
            <a:xfrm>
              <a:off x="-2040485" y="2630473"/>
              <a:ext cx="1265232" cy="1216162"/>
            </a:xfrm>
            <a:prstGeom prst="ellipse">
              <a:avLst/>
            </a:prstGeom>
            <a:solidFill>
              <a:schemeClr val="tx1">
                <a:lumMod val="50000"/>
                <a:alpha val="79000"/>
              </a:schemeClr>
            </a:solidFill>
            <a:ln w="88900">
              <a:solidFill>
                <a:srgbClr val="FF0000">
                  <a:alpha val="55000"/>
                </a:srgbClr>
              </a:solidFill>
            </a:ln>
            <a:effectLst>
              <a:glow>
                <a:srgbClr val="FF0000">
                  <a:alpha val="40000"/>
                </a:srgbClr>
              </a:glow>
              <a:outerShdw blurRad="50800" dist="38100" algn="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2E41492-7205-4190-BBF6-9CA8E4F73501}"/>
                </a:ext>
              </a:extLst>
            </p:cNvPr>
            <p:cNvSpPr/>
            <p:nvPr/>
          </p:nvSpPr>
          <p:spPr>
            <a:xfrm>
              <a:off x="-1768700" y="3238554"/>
              <a:ext cx="721666" cy="1820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sz="1200" dirty="0">
                  <a:solidFill>
                    <a:schemeClr val="bg1"/>
                  </a:solidFill>
                </a:rPr>
                <a:t>Login attempts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F4B1F6E-B115-4ADF-A7AF-93EB1F514C06}"/>
                </a:ext>
              </a:extLst>
            </p:cNvPr>
            <p:cNvSpPr txBox="1"/>
            <p:nvPr/>
          </p:nvSpPr>
          <p:spPr>
            <a:xfrm>
              <a:off x="-2040485" y="2910259"/>
              <a:ext cx="12652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dirty="0">
                  <a:solidFill>
                    <a:schemeClr val="bg1"/>
                  </a:solidFill>
                </a:rPr>
                <a:t>678,013</a:t>
              </a:r>
            </a:p>
          </p:txBody>
        </p:sp>
      </p:grp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DB8B4CE-7300-48F1-B5C5-4C5E60E8C752}"/>
              </a:ext>
            </a:extLst>
          </p:cNvPr>
          <p:cNvCxnSpPr>
            <a:cxnSpLocks/>
            <a:stCxn id="17" idx="0"/>
          </p:cNvCxnSpPr>
          <p:nvPr/>
        </p:nvCxnSpPr>
        <p:spPr>
          <a:xfrm flipH="1" flipV="1">
            <a:off x="8014250" y="3285708"/>
            <a:ext cx="201751" cy="1025665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D8B63073-47FA-400E-980B-49EACD9712F4}"/>
              </a:ext>
            </a:extLst>
          </p:cNvPr>
          <p:cNvGrpSpPr/>
          <p:nvPr/>
        </p:nvGrpSpPr>
        <p:grpSpPr>
          <a:xfrm>
            <a:off x="3850231" y="659970"/>
            <a:ext cx="1265232" cy="1216162"/>
            <a:chOff x="-2040485" y="2630473"/>
            <a:chExt cx="1265232" cy="1216162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AE0F79A9-967E-4AE3-B850-D42B307296B1}"/>
                </a:ext>
              </a:extLst>
            </p:cNvPr>
            <p:cNvSpPr/>
            <p:nvPr/>
          </p:nvSpPr>
          <p:spPr>
            <a:xfrm>
              <a:off x="-2040485" y="2630473"/>
              <a:ext cx="1265232" cy="1216162"/>
            </a:xfrm>
            <a:prstGeom prst="ellipse">
              <a:avLst/>
            </a:prstGeom>
            <a:solidFill>
              <a:schemeClr val="tx1">
                <a:lumMod val="50000"/>
                <a:alpha val="79000"/>
              </a:schemeClr>
            </a:solidFill>
            <a:ln w="88900">
              <a:solidFill>
                <a:srgbClr val="FF0000">
                  <a:alpha val="55000"/>
                </a:srgbClr>
              </a:solidFill>
            </a:ln>
            <a:effectLst>
              <a:glow>
                <a:srgbClr val="FF0000">
                  <a:alpha val="40000"/>
                </a:srgbClr>
              </a:glow>
              <a:outerShdw blurRad="50800" dist="38100" algn="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6201A80-7852-4552-8E06-FFA0C875E087}"/>
                </a:ext>
              </a:extLst>
            </p:cNvPr>
            <p:cNvSpPr/>
            <p:nvPr/>
          </p:nvSpPr>
          <p:spPr>
            <a:xfrm>
              <a:off x="-1768700" y="3238554"/>
              <a:ext cx="721666" cy="1820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sz="1200" dirty="0">
                  <a:solidFill>
                    <a:schemeClr val="bg1"/>
                  </a:solidFill>
                </a:rPr>
                <a:t>Login attempts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4AD3BB2-28B2-43DB-9242-2EEFD60BB12F}"/>
                </a:ext>
              </a:extLst>
            </p:cNvPr>
            <p:cNvSpPr txBox="1"/>
            <p:nvPr/>
          </p:nvSpPr>
          <p:spPr>
            <a:xfrm>
              <a:off x="-2040485" y="2910259"/>
              <a:ext cx="12652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dirty="0">
                  <a:solidFill>
                    <a:schemeClr val="bg1"/>
                  </a:solidFill>
                </a:rPr>
                <a:t>616,232</a:t>
              </a:r>
            </a:p>
          </p:txBody>
        </p:sp>
      </p:grp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366F806-17BB-495E-82A6-6FA38370944D}"/>
              </a:ext>
            </a:extLst>
          </p:cNvPr>
          <p:cNvCxnSpPr>
            <a:cxnSpLocks/>
            <a:endCxn id="23" idx="5"/>
          </p:cNvCxnSpPr>
          <p:nvPr/>
        </p:nvCxnSpPr>
        <p:spPr>
          <a:xfrm flipH="1" flipV="1">
            <a:off x="4930174" y="1698029"/>
            <a:ext cx="422876" cy="390248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DDF5C76-FFB4-484F-8863-ED95B708C223}"/>
              </a:ext>
            </a:extLst>
          </p:cNvPr>
          <p:cNvGrpSpPr/>
          <p:nvPr/>
        </p:nvGrpSpPr>
        <p:grpSpPr>
          <a:xfrm>
            <a:off x="9681179" y="4535760"/>
            <a:ext cx="1265232" cy="1216162"/>
            <a:chOff x="-2040485" y="2630473"/>
            <a:chExt cx="1265232" cy="1216162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FC26B688-6825-4FB9-ABA5-2A8E5D202FF5}"/>
                </a:ext>
              </a:extLst>
            </p:cNvPr>
            <p:cNvSpPr/>
            <p:nvPr/>
          </p:nvSpPr>
          <p:spPr>
            <a:xfrm>
              <a:off x="-2040485" y="2630473"/>
              <a:ext cx="1265232" cy="1216162"/>
            </a:xfrm>
            <a:prstGeom prst="ellipse">
              <a:avLst/>
            </a:prstGeom>
            <a:solidFill>
              <a:schemeClr val="tx1">
                <a:lumMod val="50000"/>
                <a:alpha val="79000"/>
              </a:schemeClr>
            </a:solidFill>
            <a:ln w="88900">
              <a:solidFill>
                <a:srgbClr val="FF0000">
                  <a:alpha val="55000"/>
                </a:srgbClr>
              </a:solidFill>
            </a:ln>
            <a:effectLst>
              <a:glow>
                <a:srgbClr val="FF0000">
                  <a:alpha val="40000"/>
                </a:srgbClr>
              </a:glow>
              <a:outerShdw blurRad="50800" dist="38100" algn="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C3831486-0B4B-4214-BB5C-918BF55E1D29}"/>
                </a:ext>
              </a:extLst>
            </p:cNvPr>
            <p:cNvSpPr/>
            <p:nvPr/>
          </p:nvSpPr>
          <p:spPr>
            <a:xfrm>
              <a:off x="-1768700" y="3238554"/>
              <a:ext cx="721666" cy="1820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sz="1200" dirty="0">
                  <a:solidFill>
                    <a:schemeClr val="bg1"/>
                  </a:solidFill>
                </a:rPr>
                <a:t>Login attempts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A753CDDB-E4C8-41CA-A199-2F734CE14201}"/>
                </a:ext>
              </a:extLst>
            </p:cNvPr>
            <p:cNvSpPr txBox="1"/>
            <p:nvPr/>
          </p:nvSpPr>
          <p:spPr>
            <a:xfrm>
              <a:off x="-2040485" y="2910259"/>
              <a:ext cx="12652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dirty="0">
                  <a:solidFill>
                    <a:schemeClr val="bg1"/>
                  </a:solidFill>
                </a:rPr>
                <a:t>613,009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86DE66C-DB94-4272-B96C-90C61FDA571E}"/>
              </a:ext>
            </a:extLst>
          </p:cNvPr>
          <p:cNvGrpSpPr/>
          <p:nvPr/>
        </p:nvGrpSpPr>
        <p:grpSpPr>
          <a:xfrm>
            <a:off x="5012520" y="2546347"/>
            <a:ext cx="1265232" cy="1216162"/>
            <a:chOff x="-2040485" y="2630473"/>
            <a:chExt cx="1265232" cy="1216162"/>
          </a:xfrm>
        </p:grpSpPr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8F067A71-A5AC-4F63-B963-B7D3BAD79934}"/>
                </a:ext>
              </a:extLst>
            </p:cNvPr>
            <p:cNvSpPr/>
            <p:nvPr/>
          </p:nvSpPr>
          <p:spPr>
            <a:xfrm>
              <a:off x="-2040485" y="2630473"/>
              <a:ext cx="1265232" cy="1216162"/>
            </a:xfrm>
            <a:prstGeom prst="ellipse">
              <a:avLst/>
            </a:prstGeom>
            <a:solidFill>
              <a:schemeClr val="tx1">
                <a:lumMod val="50000"/>
                <a:alpha val="79000"/>
              </a:schemeClr>
            </a:solidFill>
            <a:ln w="88900">
              <a:solidFill>
                <a:srgbClr val="FF0000">
                  <a:alpha val="55000"/>
                </a:srgbClr>
              </a:solidFill>
            </a:ln>
            <a:effectLst>
              <a:glow>
                <a:srgbClr val="FF0000">
                  <a:alpha val="40000"/>
                </a:srgbClr>
              </a:glow>
              <a:outerShdw blurRad="50800" dist="38100" algn="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910A5668-4514-4455-95DD-21521B3CA6A3}"/>
                </a:ext>
              </a:extLst>
            </p:cNvPr>
            <p:cNvSpPr/>
            <p:nvPr/>
          </p:nvSpPr>
          <p:spPr>
            <a:xfrm>
              <a:off x="-1768700" y="3238554"/>
              <a:ext cx="721666" cy="1820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sz="1200" dirty="0">
                  <a:solidFill>
                    <a:schemeClr val="bg1"/>
                  </a:solidFill>
                </a:rPr>
                <a:t>Login attempts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12A8764B-3C04-48E7-BB66-E1319AEBD730}"/>
                </a:ext>
              </a:extLst>
            </p:cNvPr>
            <p:cNvSpPr txBox="1"/>
            <p:nvPr/>
          </p:nvSpPr>
          <p:spPr>
            <a:xfrm>
              <a:off x="-2040485" y="2910259"/>
              <a:ext cx="12652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dirty="0">
                  <a:solidFill>
                    <a:schemeClr val="bg1"/>
                  </a:solidFill>
                </a:rPr>
                <a:t>612,885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9D9C6CF-19EA-4A81-B7CD-1ECC4C12E04C}"/>
              </a:ext>
            </a:extLst>
          </p:cNvPr>
          <p:cNvGrpSpPr/>
          <p:nvPr/>
        </p:nvGrpSpPr>
        <p:grpSpPr>
          <a:xfrm>
            <a:off x="1230029" y="2412977"/>
            <a:ext cx="1265232" cy="1216162"/>
            <a:chOff x="-2040485" y="2630473"/>
            <a:chExt cx="1265232" cy="1216162"/>
          </a:xfrm>
        </p:grpSpPr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3497235A-9F9A-4FE2-8FDA-390FE64C4C1B}"/>
                </a:ext>
              </a:extLst>
            </p:cNvPr>
            <p:cNvSpPr/>
            <p:nvPr/>
          </p:nvSpPr>
          <p:spPr>
            <a:xfrm>
              <a:off x="-2040485" y="2630473"/>
              <a:ext cx="1265232" cy="1216162"/>
            </a:xfrm>
            <a:prstGeom prst="ellipse">
              <a:avLst/>
            </a:prstGeom>
            <a:solidFill>
              <a:schemeClr val="tx1">
                <a:lumMod val="50000"/>
                <a:alpha val="79000"/>
              </a:schemeClr>
            </a:solidFill>
            <a:ln w="88900">
              <a:solidFill>
                <a:srgbClr val="FF0000">
                  <a:alpha val="55000"/>
                </a:srgbClr>
              </a:solidFill>
            </a:ln>
            <a:effectLst>
              <a:glow>
                <a:srgbClr val="FF0000">
                  <a:alpha val="40000"/>
                </a:srgbClr>
              </a:glow>
              <a:outerShdw blurRad="50800" dist="38100" algn="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0CEC73CD-942F-4FF2-8FA5-202BF6C21F7F}"/>
                </a:ext>
              </a:extLst>
            </p:cNvPr>
            <p:cNvSpPr/>
            <p:nvPr/>
          </p:nvSpPr>
          <p:spPr>
            <a:xfrm>
              <a:off x="-1768700" y="3238554"/>
              <a:ext cx="721666" cy="1820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sz="1200" dirty="0">
                  <a:solidFill>
                    <a:schemeClr val="bg1"/>
                  </a:solidFill>
                </a:rPr>
                <a:t>Login attempts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DF5F0B4C-1510-4009-A74C-404FC27811C7}"/>
                </a:ext>
              </a:extLst>
            </p:cNvPr>
            <p:cNvSpPr txBox="1"/>
            <p:nvPr/>
          </p:nvSpPr>
          <p:spPr>
            <a:xfrm>
              <a:off x="-2040485" y="2910259"/>
              <a:ext cx="12652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dirty="0">
                  <a:solidFill>
                    <a:schemeClr val="bg1"/>
                  </a:solidFill>
                </a:rPr>
                <a:t>572,618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FD5E3572-39E8-44AD-90C2-7FEA1B128F93}"/>
              </a:ext>
            </a:extLst>
          </p:cNvPr>
          <p:cNvGrpSpPr/>
          <p:nvPr/>
        </p:nvGrpSpPr>
        <p:grpSpPr>
          <a:xfrm>
            <a:off x="6589938" y="625821"/>
            <a:ext cx="1265232" cy="1216162"/>
            <a:chOff x="-2040485" y="2630473"/>
            <a:chExt cx="1265232" cy="1216162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A0A88B54-48C9-433D-BBD4-DBAF3D7A81F2}"/>
                </a:ext>
              </a:extLst>
            </p:cNvPr>
            <p:cNvSpPr/>
            <p:nvPr/>
          </p:nvSpPr>
          <p:spPr>
            <a:xfrm>
              <a:off x="-2040485" y="2630473"/>
              <a:ext cx="1265232" cy="1216162"/>
            </a:xfrm>
            <a:prstGeom prst="ellipse">
              <a:avLst/>
            </a:prstGeom>
            <a:solidFill>
              <a:schemeClr val="tx1">
                <a:lumMod val="50000"/>
                <a:alpha val="79000"/>
              </a:schemeClr>
            </a:solidFill>
            <a:ln w="88900">
              <a:solidFill>
                <a:srgbClr val="FF0000">
                  <a:alpha val="55000"/>
                </a:srgbClr>
              </a:solidFill>
            </a:ln>
            <a:effectLst>
              <a:glow>
                <a:srgbClr val="FF0000">
                  <a:alpha val="40000"/>
                </a:srgbClr>
              </a:glow>
              <a:outerShdw blurRad="50800" dist="38100" algn="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591200DA-514C-4B29-ABDA-17BED716BC5E}"/>
                </a:ext>
              </a:extLst>
            </p:cNvPr>
            <p:cNvSpPr/>
            <p:nvPr/>
          </p:nvSpPr>
          <p:spPr>
            <a:xfrm>
              <a:off x="-1768700" y="3238554"/>
              <a:ext cx="721666" cy="1820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sz="1200" dirty="0">
                  <a:solidFill>
                    <a:schemeClr val="bg1"/>
                  </a:solidFill>
                </a:rPr>
                <a:t>Login attempts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24A16D6D-1A56-4D19-8F97-1D78A90651BE}"/>
                </a:ext>
              </a:extLst>
            </p:cNvPr>
            <p:cNvSpPr txBox="1"/>
            <p:nvPr/>
          </p:nvSpPr>
          <p:spPr>
            <a:xfrm>
              <a:off x="-2040485" y="2910259"/>
              <a:ext cx="12652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dirty="0">
                  <a:solidFill>
                    <a:schemeClr val="bg1"/>
                  </a:solidFill>
                </a:rPr>
                <a:t>437,250</a:t>
              </a:r>
            </a:p>
          </p:txBody>
        </p:sp>
      </p:grp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815CD37-CAF2-41B0-A32C-FF85EF010391}"/>
              </a:ext>
            </a:extLst>
          </p:cNvPr>
          <p:cNvCxnSpPr>
            <a:cxnSpLocks/>
            <a:endCxn id="44" idx="3"/>
          </p:cNvCxnSpPr>
          <p:nvPr/>
        </p:nvCxnSpPr>
        <p:spPr>
          <a:xfrm flipV="1">
            <a:off x="5940529" y="1663880"/>
            <a:ext cx="834698" cy="514608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388294C-EA01-422E-BDCD-F44F75938D58}"/>
              </a:ext>
            </a:extLst>
          </p:cNvPr>
          <p:cNvGrpSpPr/>
          <p:nvPr/>
        </p:nvGrpSpPr>
        <p:grpSpPr>
          <a:xfrm>
            <a:off x="3217615" y="4311373"/>
            <a:ext cx="1265232" cy="1216162"/>
            <a:chOff x="-2040485" y="2630473"/>
            <a:chExt cx="1265232" cy="1216162"/>
          </a:xfrm>
        </p:grpSpPr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43AEDDCE-CFD7-4180-BB4B-9E66F6F2CA14}"/>
                </a:ext>
              </a:extLst>
            </p:cNvPr>
            <p:cNvSpPr/>
            <p:nvPr/>
          </p:nvSpPr>
          <p:spPr>
            <a:xfrm>
              <a:off x="-2040485" y="2630473"/>
              <a:ext cx="1265232" cy="1216162"/>
            </a:xfrm>
            <a:prstGeom prst="ellipse">
              <a:avLst/>
            </a:prstGeom>
            <a:solidFill>
              <a:schemeClr val="tx1">
                <a:lumMod val="50000"/>
                <a:alpha val="79000"/>
              </a:schemeClr>
            </a:solidFill>
            <a:ln w="88900">
              <a:solidFill>
                <a:srgbClr val="FF0000">
                  <a:alpha val="55000"/>
                </a:srgbClr>
              </a:solidFill>
            </a:ln>
            <a:effectLst>
              <a:glow>
                <a:srgbClr val="FF0000">
                  <a:alpha val="40000"/>
                </a:srgbClr>
              </a:glow>
              <a:outerShdw blurRad="50800" dist="38100" algn="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462A829-BAC0-454B-9361-5849B36BEC17}"/>
                </a:ext>
              </a:extLst>
            </p:cNvPr>
            <p:cNvSpPr/>
            <p:nvPr/>
          </p:nvSpPr>
          <p:spPr>
            <a:xfrm>
              <a:off x="-1768700" y="3238554"/>
              <a:ext cx="721666" cy="1820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sz="1200" dirty="0">
                  <a:solidFill>
                    <a:schemeClr val="bg1"/>
                  </a:solidFill>
                </a:rPr>
                <a:t>Login attempts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DEBB1FF0-D723-45D9-8858-83FE8750C1BB}"/>
                </a:ext>
              </a:extLst>
            </p:cNvPr>
            <p:cNvSpPr txBox="1"/>
            <p:nvPr/>
          </p:nvSpPr>
          <p:spPr>
            <a:xfrm>
              <a:off x="-2040485" y="2910259"/>
              <a:ext cx="12652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dirty="0">
                  <a:solidFill>
                    <a:schemeClr val="bg1"/>
                  </a:solidFill>
                </a:rPr>
                <a:t>336,944</a:t>
              </a:r>
            </a:p>
          </p:txBody>
        </p:sp>
      </p:grp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E375BD0-F8D6-4474-BFC2-97FBE1CD5FA3}"/>
              </a:ext>
            </a:extLst>
          </p:cNvPr>
          <p:cNvCxnSpPr>
            <a:cxnSpLocks/>
            <a:stCxn id="36" idx="0"/>
          </p:cNvCxnSpPr>
          <p:nvPr/>
        </p:nvCxnSpPr>
        <p:spPr>
          <a:xfrm flipV="1">
            <a:off x="5645136" y="2302178"/>
            <a:ext cx="0" cy="244169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63">
            <a:extLst>
              <a:ext uri="{FF2B5EF4-FFF2-40B4-BE49-F238E27FC236}">
                <a16:creationId xmlns:a16="http://schemas.microsoft.com/office/drawing/2014/main" id="{EA17417A-E7C8-4A7D-A956-A6739D911488}"/>
              </a:ext>
            </a:extLst>
          </p:cNvPr>
          <p:cNvGrpSpPr/>
          <p:nvPr/>
        </p:nvGrpSpPr>
        <p:grpSpPr>
          <a:xfrm>
            <a:off x="5220084" y="94128"/>
            <a:ext cx="1265232" cy="1216162"/>
            <a:chOff x="-2040485" y="2630473"/>
            <a:chExt cx="1265232" cy="1216162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7A28A061-712A-4C1B-A28E-A7D3E2ACD173}"/>
                </a:ext>
              </a:extLst>
            </p:cNvPr>
            <p:cNvSpPr/>
            <p:nvPr/>
          </p:nvSpPr>
          <p:spPr>
            <a:xfrm>
              <a:off x="-2040485" y="2630473"/>
              <a:ext cx="1265232" cy="1216162"/>
            </a:xfrm>
            <a:prstGeom prst="ellipse">
              <a:avLst/>
            </a:prstGeom>
            <a:solidFill>
              <a:schemeClr val="tx1">
                <a:lumMod val="50000"/>
                <a:alpha val="79000"/>
              </a:schemeClr>
            </a:solidFill>
            <a:ln w="88900">
              <a:solidFill>
                <a:srgbClr val="FF0000">
                  <a:alpha val="55000"/>
                </a:srgbClr>
              </a:solidFill>
            </a:ln>
            <a:effectLst>
              <a:glow>
                <a:srgbClr val="FF0000">
                  <a:alpha val="40000"/>
                </a:srgbClr>
              </a:glow>
              <a:outerShdw blurRad="50800" dist="38100" algn="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A511AC8C-BA23-464E-AC5C-12CF0CFB5715}"/>
                </a:ext>
              </a:extLst>
            </p:cNvPr>
            <p:cNvSpPr/>
            <p:nvPr/>
          </p:nvSpPr>
          <p:spPr>
            <a:xfrm>
              <a:off x="-1768700" y="3238554"/>
              <a:ext cx="721666" cy="1820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sz="1200" dirty="0">
                  <a:solidFill>
                    <a:schemeClr val="bg1"/>
                  </a:solidFill>
                </a:rPr>
                <a:t>Login attempts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9B50F952-5EBB-483F-B01C-E9B921E0609F}"/>
                </a:ext>
              </a:extLst>
            </p:cNvPr>
            <p:cNvSpPr txBox="1"/>
            <p:nvPr/>
          </p:nvSpPr>
          <p:spPr>
            <a:xfrm>
              <a:off x="-2040485" y="2910259"/>
              <a:ext cx="12652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dirty="0">
                  <a:solidFill>
                    <a:schemeClr val="bg1"/>
                  </a:solidFill>
                </a:rPr>
                <a:t>314,341</a:t>
              </a:r>
            </a:p>
          </p:txBody>
        </p:sp>
      </p:grp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502B0662-DFEA-4628-937A-253203B908A9}"/>
              </a:ext>
            </a:extLst>
          </p:cNvPr>
          <p:cNvCxnSpPr>
            <a:cxnSpLocks/>
          </p:cNvCxnSpPr>
          <p:nvPr/>
        </p:nvCxnSpPr>
        <p:spPr>
          <a:xfrm flipV="1">
            <a:off x="5593199" y="1324919"/>
            <a:ext cx="109743" cy="813673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71">
            <a:extLst>
              <a:ext uri="{FF2B5EF4-FFF2-40B4-BE49-F238E27FC236}">
                <a16:creationId xmlns:a16="http://schemas.microsoft.com/office/drawing/2014/main" id="{04A4AB46-D3EB-4A46-8A94-19DEA4F934D4}"/>
              </a:ext>
            </a:extLst>
          </p:cNvPr>
          <p:cNvGrpSpPr/>
          <p:nvPr/>
        </p:nvGrpSpPr>
        <p:grpSpPr>
          <a:xfrm>
            <a:off x="8745674" y="3538919"/>
            <a:ext cx="1265232" cy="1216162"/>
            <a:chOff x="-2040485" y="2630473"/>
            <a:chExt cx="1265232" cy="1216162"/>
          </a:xfrm>
        </p:grpSpPr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CF20B931-F3CD-405A-992A-B9400EF7E11B}"/>
                </a:ext>
              </a:extLst>
            </p:cNvPr>
            <p:cNvSpPr/>
            <p:nvPr/>
          </p:nvSpPr>
          <p:spPr>
            <a:xfrm>
              <a:off x="-2040485" y="2630473"/>
              <a:ext cx="1265232" cy="1216162"/>
            </a:xfrm>
            <a:prstGeom prst="ellipse">
              <a:avLst/>
            </a:prstGeom>
            <a:solidFill>
              <a:schemeClr val="tx1">
                <a:lumMod val="50000"/>
                <a:alpha val="79000"/>
              </a:schemeClr>
            </a:solidFill>
            <a:ln w="88900">
              <a:solidFill>
                <a:srgbClr val="FF0000">
                  <a:alpha val="55000"/>
                </a:srgbClr>
              </a:solidFill>
            </a:ln>
            <a:effectLst>
              <a:glow>
                <a:srgbClr val="FF0000">
                  <a:alpha val="40000"/>
                </a:srgbClr>
              </a:glow>
              <a:outerShdw blurRad="50800" dist="38100" algn="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70E490E5-4D65-4D2F-9B51-ADD487234396}"/>
                </a:ext>
              </a:extLst>
            </p:cNvPr>
            <p:cNvSpPr/>
            <p:nvPr/>
          </p:nvSpPr>
          <p:spPr>
            <a:xfrm>
              <a:off x="-1768700" y="3238554"/>
              <a:ext cx="721666" cy="18203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GB" sz="1200" dirty="0">
                  <a:solidFill>
                    <a:schemeClr val="bg1"/>
                  </a:solidFill>
                </a:rPr>
                <a:t>Login attempts</a:t>
              </a:r>
              <a:endParaRPr 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4777274C-4230-47D7-860F-12BD1150B0CA}"/>
                </a:ext>
              </a:extLst>
            </p:cNvPr>
            <p:cNvSpPr txBox="1"/>
            <p:nvPr/>
          </p:nvSpPr>
          <p:spPr>
            <a:xfrm>
              <a:off x="-2040485" y="2910259"/>
              <a:ext cx="126523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2400" dirty="0">
                  <a:solidFill>
                    <a:schemeClr val="bg1"/>
                  </a:solidFill>
                </a:rPr>
                <a:t>312,928</a:t>
              </a:r>
            </a:p>
          </p:txBody>
        </p:sp>
      </p:grpSp>
      <p:sp>
        <p:nvSpPr>
          <p:cNvPr id="76" name="TextBox 75">
            <a:extLst>
              <a:ext uri="{FF2B5EF4-FFF2-40B4-BE49-F238E27FC236}">
                <a16:creationId xmlns:a16="http://schemas.microsoft.com/office/drawing/2014/main" id="{21E40ECC-BFD6-4468-95B8-6F5371F0A57D}"/>
              </a:ext>
            </a:extLst>
          </p:cNvPr>
          <p:cNvSpPr txBox="1"/>
          <p:nvPr/>
        </p:nvSpPr>
        <p:spPr>
          <a:xfrm>
            <a:off x="121848" y="6482318"/>
            <a:ext cx="4203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Statistics taken over a 30 day period</a:t>
            </a:r>
          </a:p>
        </p:txBody>
      </p:sp>
    </p:spTree>
    <p:extLst>
      <p:ext uri="{BB962C8B-B14F-4D97-AF65-F5344CB8AC3E}">
        <p14:creationId xmlns:p14="http://schemas.microsoft.com/office/powerpoint/2010/main" val="6254984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s://pixabay.com/get/e836b40c2cf6023ed1534705fb0938c9bd22ffd41cb4134196f9c97aa6/hummel-1353423_1920.jpg">
            <a:extLst>
              <a:ext uri="{FF2B5EF4-FFF2-40B4-BE49-F238E27FC236}">
                <a16:creationId xmlns:a16="http://schemas.microsoft.com/office/drawing/2014/main" id="{32590DE7-4992-4F76-A2C8-B5178385F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0221" y="-40182"/>
            <a:ext cx="14378152" cy="6904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B095C15-A503-465A-B066-D29E655E89E8}"/>
              </a:ext>
            </a:extLst>
          </p:cNvPr>
          <p:cNvSpPr/>
          <p:nvPr/>
        </p:nvSpPr>
        <p:spPr>
          <a:xfrm>
            <a:off x="-609601" y="-210207"/>
            <a:ext cx="13747531" cy="7315200"/>
          </a:xfrm>
          <a:prstGeom prst="rect">
            <a:avLst/>
          </a:prstGeom>
          <a:solidFill>
            <a:schemeClr val="tx2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2096" y="351059"/>
            <a:ext cx="9607807" cy="10341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Default usernames &amp; passwords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2BDA9C-0978-EE47-B544-15FE77EDF278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5A5A5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A5A5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D8B4C0C-D45C-447A-88E2-A31F9355C4EC}"/>
              </a:ext>
            </a:extLst>
          </p:cNvPr>
          <p:cNvGrpSpPr/>
          <p:nvPr/>
        </p:nvGrpSpPr>
        <p:grpSpPr>
          <a:xfrm>
            <a:off x="1292097" y="351058"/>
            <a:ext cx="9607806" cy="1034139"/>
            <a:chOff x="1292097" y="2887168"/>
            <a:chExt cx="9607806" cy="1034139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DD3A3B63-FC84-D441-93DA-22E1D65F3F14}"/>
                </a:ext>
              </a:extLst>
            </p:cNvPr>
            <p:cNvCxnSpPr>
              <a:cxnSpLocks/>
            </p:cNvCxnSpPr>
            <p:nvPr/>
          </p:nvCxnSpPr>
          <p:spPr>
            <a:xfrm>
              <a:off x="1292097" y="3921307"/>
              <a:ext cx="9607806" cy="0"/>
            </a:xfrm>
            <a:prstGeom prst="line">
              <a:avLst/>
            </a:prstGeom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0DA5EBBC-EA17-5744-9543-FB71D4E910B5}"/>
                </a:ext>
              </a:extLst>
            </p:cNvPr>
            <p:cNvCxnSpPr>
              <a:cxnSpLocks/>
            </p:cNvCxnSpPr>
            <p:nvPr/>
          </p:nvCxnSpPr>
          <p:spPr>
            <a:xfrm>
              <a:off x="1292097" y="2887168"/>
              <a:ext cx="9607806" cy="0"/>
            </a:xfrm>
            <a:prstGeom prst="line">
              <a:avLst/>
            </a:prstGeom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3753FAD-33AC-4240-A6C2-029054A6DD7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41247" y="1627926"/>
          <a:ext cx="5055476" cy="3526451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816669">
                  <a:extLst>
                    <a:ext uri="{9D8B030D-6E8A-4147-A177-3AD203B41FA5}">
                      <a16:colId xmlns:a16="http://schemas.microsoft.com/office/drawing/2014/main" val="3964189758"/>
                    </a:ext>
                  </a:extLst>
                </a:gridCol>
                <a:gridCol w="3238807">
                  <a:extLst>
                    <a:ext uri="{9D8B030D-6E8A-4147-A177-3AD203B41FA5}">
                      <a16:colId xmlns:a16="http://schemas.microsoft.com/office/drawing/2014/main" val="2463904984"/>
                    </a:ext>
                  </a:extLst>
                </a:gridCol>
              </a:tblGrid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Username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Login attempt count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987439251"/>
                  </a:ext>
                </a:extLst>
              </a:tr>
              <a:tr h="44696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root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5,211,644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4249014165"/>
                  </a:ext>
                </a:extLst>
              </a:tr>
              <a:tr h="46137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admin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47,816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575284582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user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6,345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582529554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ubnt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5,469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62364155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ubuntu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2,585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384873714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effectLst/>
                        </a:rPr>
                        <a:t>nagios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2,520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160952858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pi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2,217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639510789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effectLst/>
                        </a:rPr>
                        <a:t>postgres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1,748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3177624289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756E3468-EA83-4BBE-909C-82154220A02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5948855" y="1610685"/>
          <a:ext cx="6011920" cy="4621243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3005960">
                  <a:extLst>
                    <a:ext uri="{9D8B030D-6E8A-4147-A177-3AD203B41FA5}">
                      <a16:colId xmlns:a16="http://schemas.microsoft.com/office/drawing/2014/main" val="88929943"/>
                    </a:ext>
                  </a:extLst>
                </a:gridCol>
                <a:gridCol w="3005960">
                  <a:extLst>
                    <a:ext uri="{9D8B030D-6E8A-4147-A177-3AD203B41FA5}">
                      <a16:colId xmlns:a16="http://schemas.microsoft.com/office/drawing/2014/main" val="3911589427"/>
                    </a:ext>
                  </a:extLst>
                </a:gridCol>
              </a:tblGrid>
              <a:tr h="42310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Password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Login attempt count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3301701883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123456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15,735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1889213480"/>
                  </a:ext>
                </a:extLst>
              </a:tr>
              <a:tr h="42012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admin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12,605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382797107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1234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9,583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3240496395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password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9,034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2876949758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12345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7,145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875492095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effectLst/>
                        </a:rPr>
                        <a:t>ubnt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6,137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2573598158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root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5,767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194912136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123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5,433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3282288359"/>
                  </a:ext>
                </a:extLst>
              </a:tr>
              <a:tr h="482437">
                <a:tc>
                  <a:txBody>
                    <a:bodyPr/>
                    <a:lstStyle/>
                    <a:p>
                      <a:endParaRPr lang="en-US" sz="24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3,248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3604076993"/>
                  </a:ext>
                </a:extLst>
              </a:tr>
              <a:tr h="48243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raspberry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1,808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2442127645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D3EC2663-AD43-46CE-A6B2-732EEA470E7F}"/>
              </a:ext>
            </a:extLst>
          </p:cNvPr>
          <p:cNvSpPr txBox="1"/>
          <p:nvPr/>
        </p:nvSpPr>
        <p:spPr>
          <a:xfrm>
            <a:off x="1959521" y="6312606"/>
            <a:ext cx="8272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Taken from 10 honeypots over a 30 day period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2127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pixabay.com/get/e836b40c2cf6023ed1534705fb0938c9bd22ffd41cb4134196f9c97aa6/hummel-1353423_1920.jpg">
            <a:extLst>
              <a:ext uri="{FF2B5EF4-FFF2-40B4-BE49-F238E27FC236}">
                <a16:creationId xmlns:a16="http://schemas.microsoft.com/office/drawing/2014/main" id="{7ABC8DFE-8195-4E4D-B41C-89CA52A0B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0221" y="-40182"/>
            <a:ext cx="14378152" cy="6904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A3D3B05-A005-4E53-A1F7-5E92728620D0}"/>
              </a:ext>
            </a:extLst>
          </p:cNvPr>
          <p:cNvSpPr/>
          <p:nvPr/>
        </p:nvSpPr>
        <p:spPr>
          <a:xfrm>
            <a:off x="-641131" y="-283779"/>
            <a:ext cx="13779062" cy="7441324"/>
          </a:xfrm>
          <a:prstGeom prst="rect">
            <a:avLst/>
          </a:prstGeom>
          <a:solidFill>
            <a:schemeClr val="tx2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2096" y="2887169"/>
            <a:ext cx="9607807" cy="10341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What is a honeypot? – Low interaction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2BDA9C-0978-EE47-B544-15FE77EDF278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5A5A5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A5A5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D3A3B63-FC84-D441-93DA-22E1D65F3F14}"/>
              </a:ext>
            </a:extLst>
          </p:cNvPr>
          <p:cNvCxnSpPr>
            <a:cxnSpLocks/>
          </p:cNvCxnSpPr>
          <p:nvPr/>
        </p:nvCxnSpPr>
        <p:spPr>
          <a:xfrm>
            <a:off x="1292097" y="3921307"/>
            <a:ext cx="9607806" cy="0"/>
          </a:xfrm>
          <a:prstGeom prst="line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DA5EBBC-EA17-5744-9543-FB71D4E910B5}"/>
              </a:ext>
            </a:extLst>
          </p:cNvPr>
          <p:cNvCxnSpPr>
            <a:cxnSpLocks/>
          </p:cNvCxnSpPr>
          <p:nvPr/>
        </p:nvCxnSpPr>
        <p:spPr>
          <a:xfrm>
            <a:off x="1292097" y="2887168"/>
            <a:ext cx="9607806" cy="0"/>
          </a:xfrm>
          <a:prstGeom prst="line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6572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A9CCD-F450-44F2-A63E-C87F1087A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loginDemo1">
            <a:hlinkClick r:id="" action="ppaction://media"/>
            <a:extLst>
              <a:ext uri="{FF2B5EF4-FFF2-40B4-BE49-F238E27FC236}">
                <a16:creationId xmlns:a16="http://schemas.microsoft.com/office/drawing/2014/main" id="{A39DB3B6-BB21-4830-9EA4-63C44CBB6D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9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7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7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s://pixabay.com/get/e836b40c2cf6023ed1534705fb0938c9bd22ffd41cb4134196f9c97aa6/hummel-1353423_1920.jpg">
            <a:extLst>
              <a:ext uri="{FF2B5EF4-FFF2-40B4-BE49-F238E27FC236}">
                <a16:creationId xmlns:a16="http://schemas.microsoft.com/office/drawing/2014/main" id="{32590DE7-4992-4F76-A2C8-B5178385F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0221" y="-40182"/>
            <a:ext cx="14378152" cy="6904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B095C15-A503-465A-B066-D29E655E89E8}"/>
              </a:ext>
            </a:extLst>
          </p:cNvPr>
          <p:cNvSpPr/>
          <p:nvPr/>
        </p:nvSpPr>
        <p:spPr>
          <a:xfrm>
            <a:off x="-609601" y="-210207"/>
            <a:ext cx="13747531" cy="7315200"/>
          </a:xfrm>
          <a:prstGeom prst="rect">
            <a:avLst/>
          </a:prstGeom>
          <a:solidFill>
            <a:schemeClr val="tx2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2096" y="2887169"/>
            <a:ext cx="9607807" cy="1034138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a honeypot? – High interaction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2BDA9C-0978-EE47-B544-15FE77EDF278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5A5A5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A5A5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D3A3B63-FC84-D441-93DA-22E1D65F3F14}"/>
              </a:ext>
            </a:extLst>
          </p:cNvPr>
          <p:cNvCxnSpPr>
            <a:cxnSpLocks/>
          </p:cNvCxnSpPr>
          <p:nvPr/>
        </p:nvCxnSpPr>
        <p:spPr>
          <a:xfrm>
            <a:off x="1292097" y="3921307"/>
            <a:ext cx="9607806" cy="0"/>
          </a:xfrm>
          <a:prstGeom prst="line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DA5EBBC-EA17-5744-9543-FB71D4E910B5}"/>
              </a:ext>
            </a:extLst>
          </p:cNvPr>
          <p:cNvCxnSpPr>
            <a:cxnSpLocks/>
          </p:cNvCxnSpPr>
          <p:nvPr/>
        </p:nvCxnSpPr>
        <p:spPr>
          <a:xfrm>
            <a:off x="1292097" y="2887168"/>
            <a:ext cx="9607806" cy="0"/>
          </a:xfrm>
          <a:prstGeom prst="line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5871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B2FF99-9D89-47B5-8D2F-5A5B1B9BC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BDA9C-0978-EE47-B544-15FE77EDF278}" type="slidenum">
              <a:rPr lang="en-US" smtClean="0"/>
              <a:t>8</a:t>
            </a:fld>
            <a:endParaRPr lang="en-US"/>
          </a:p>
        </p:txBody>
      </p:sp>
      <p:pic>
        <p:nvPicPr>
          <p:cNvPr id="4" name="interactiveHoneypot1">
            <a:hlinkClick r:id="" action="ppaction://media"/>
            <a:extLst>
              <a:ext uri="{FF2B5EF4-FFF2-40B4-BE49-F238E27FC236}">
                <a16:creationId xmlns:a16="http://schemas.microsoft.com/office/drawing/2014/main" id="{4B2AAF2F-2DA7-482A-A2F3-B37721E3A8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475779" cy="685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511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pixabay.com/get/55e3dc434f53a414f6d1867dda6d49214b6ac3e45657714e70287cdd9e/phishing-3390518_1920.jpg">
            <a:extLst>
              <a:ext uri="{FF2B5EF4-FFF2-40B4-BE49-F238E27FC236}">
                <a16:creationId xmlns:a16="http://schemas.microsoft.com/office/drawing/2014/main" id="{7CE37A63-6837-4ACB-8732-7CB1FFFD01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76DF32-DC87-4BF8-A86E-D49BA8F30BF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20D5A5-8A6B-44D9-A026-0FBF55A3E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can a honeypot be used in a clients environment?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3484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439</Words>
  <Application>Microsoft Office PowerPoint</Application>
  <PresentationFormat>Widescreen</PresentationFormat>
  <Paragraphs>125</Paragraphs>
  <Slides>16</Slides>
  <Notes>8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Times New Roman</vt:lpstr>
      <vt:lpstr>Office Theme</vt:lpstr>
      <vt:lpstr>Sweet Temptations: How To Catch the Hackers </vt:lpstr>
      <vt:lpstr>PowerPoint Presentation</vt:lpstr>
      <vt:lpstr>PowerPoint Presentation</vt:lpstr>
      <vt:lpstr>Default usernames &amp; passwords</vt:lpstr>
      <vt:lpstr>What is a honeypot? – Low interaction</vt:lpstr>
      <vt:lpstr>PowerPoint Presentation</vt:lpstr>
      <vt:lpstr>What is a honeypot? – High interaction</vt:lpstr>
      <vt:lpstr>PowerPoint Presentation</vt:lpstr>
      <vt:lpstr>How can a honeypot be used in a clients environment?</vt:lpstr>
      <vt:lpstr>An enterprise network</vt:lpstr>
      <vt:lpstr>What we’ll be setting up</vt:lpstr>
      <vt:lpstr>Prerequisites</vt:lpstr>
      <vt:lpstr>1. SSH Honeypot in Azure</vt:lpstr>
      <vt:lpstr>2. Enumerating a honeypot!</vt:lpstr>
      <vt:lpstr>3. Brute force attack a honeypot!</vt:lpstr>
      <vt:lpstr>Sweet Temptations: How To Catch the Hackers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Sweet Temptations: How To Catch the Hackers </dc:title>
  <dc:creator>Matthew Boddy</dc:creator>
  <cp:lastModifiedBy>Matthew Boddy</cp:lastModifiedBy>
  <cp:revision>3</cp:revision>
  <dcterms:created xsi:type="dcterms:W3CDTF">2019-06-17T10:23:56Z</dcterms:created>
  <dcterms:modified xsi:type="dcterms:W3CDTF">2019-06-17T10:29:11Z</dcterms:modified>
</cp:coreProperties>
</file>